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1301" r:id="rId5"/>
    <p:sldId id="2054" r:id="rId6"/>
    <p:sldId id="1364" r:id="rId7"/>
    <p:sldId id="2138" r:id="rId8"/>
    <p:sldId id="2208" r:id="rId9"/>
    <p:sldId id="2198" r:id="rId10"/>
    <p:sldId id="2197" r:id="rId11"/>
    <p:sldId id="2201" r:id="rId12"/>
    <p:sldId id="2205" r:id="rId13"/>
    <p:sldId id="2202" r:id="rId14"/>
    <p:sldId id="2142" r:id="rId15"/>
    <p:sldId id="2163" r:id="rId16"/>
    <p:sldId id="2176" r:id="rId17"/>
    <p:sldId id="2194" r:id="rId18"/>
    <p:sldId id="2178" r:id="rId19"/>
    <p:sldId id="2180" r:id="rId20"/>
    <p:sldId id="2181" r:id="rId21"/>
    <p:sldId id="2182" r:id="rId22"/>
    <p:sldId id="2063" r:id="rId23"/>
    <p:sldId id="2094" r:id="rId24"/>
    <p:sldId id="2193" r:id="rId25"/>
    <p:sldId id="2191" r:id="rId26"/>
    <p:sldId id="2031" r:id="rId27"/>
    <p:sldId id="2209" r:id="rId28"/>
    <p:sldId id="2204" r:id="rId29"/>
    <p:sldId id="2097" r:id="rId30"/>
    <p:sldId id="2004" r:id="rId31"/>
    <p:sldId id="2188" r:id="rId32"/>
    <p:sldId id="20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ari Fauzani" initials="AF" lastIdx="1" clrIdx="0"/>
  <p:cmAuthor id="2" name="Arrum Nur" initials="AN" lastIdx="1" clrIdx="1">
    <p:extLst>
      <p:ext uri="{19B8F6BF-5375-455C-9EA6-DF929625EA0E}">
        <p15:presenceInfo xmlns:p15="http://schemas.microsoft.com/office/powerpoint/2012/main" userId="Arrum Nu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5B9BD5"/>
    <a:srgbClr val="A9D18E"/>
    <a:srgbClr val="92D050"/>
    <a:srgbClr val="FFFFFF"/>
    <a:srgbClr val="203864"/>
    <a:srgbClr val="2F5597"/>
    <a:srgbClr val="00B0F0"/>
    <a:srgbClr val="7030A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Total</a:t>
            </a:r>
            <a:r>
              <a:rPr lang="en-GB" sz="1800" b="1" baseline="0" dirty="0">
                <a:solidFill>
                  <a:schemeClr val="tx1"/>
                </a:solidFill>
              </a:rPr>
              <a:t> Post</a:t>
            </a:r>
            <a:r>
              <a:rPr lang="en-GB" sz="1800" b="1" dirty="0">
                <a:solidFill>
                  <a:schemeClr val="tx1"/>
                </a:solidFill>
              </a:rPr>
              <a:t> per </a:t>
            </a:r>
            <a:r>
              <a:rPr lang="en-GB" sz="1800" b="1" dirty="0" err="1">
                <a:solidFill>
                  <a:schemeClr val="tx1"/>
                </a:solidFill>
              </a:rPr>
              <a:t>hari</a:t>
            </a:r>
            <a:endParaRPr lang="en-GB" sz="18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5101863838911187"/>
          <c:y val="3.8499023125180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07723534553399"/>
          <c:y val="0.23037175807823099"/>
          <c:w val="0.87992276465446595"/>
          <c:h val="0.499209449404761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33-7140-AC03-8E12DDB465FE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33-7140-AC03-8E12DDB465FE}"/>
              </c:ext>
            </c:extLst>
          </c:dPt>
          <c:dPt>
            <c:idx val="2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33-7140-AC03-8E12DDB465FE}"/>
              </c:ext>
            </c:extLst>
          </c:dPt>
          <c:dPt>
            <c:idx val="3"/>
            <c:invertIfNegative val="0"/>
            <c:bubble3D val="0"/>
            <c:spPr>
              <a:solidFill>
                <a:srgbClr val="203864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689A-4B34-96AD-2B15F9AA0DC9}"/>
              </c:ext>
            </c:extLst>
          </c:dPt>
          <c:dPt>
            <c:idx val="4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33-7140-AC03-8E12DDB465FE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33-7140-AC03-8E12DDB465FE}"/>
              </c:ext>
            </c:extLst>
          </c:dPt>
          <c:dPt>
            <c:idx val="6"/>
            <c:invertIfNegative val="0"/>
            <c:bubble3D val="0"/>
            <c:spPr>
              <a:solidFill>
                <a:srgbClr val="5B9BD5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C33-7140-AC03-8E12DDB465F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C33-7140-AC03-8E12DDB465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Senin</c:v>
                </c:pt>
                <c:pt idx="1">
                  <c:v>Selasa</c:v>
                </c:pt>
                <c:pt idx="2">
                  <c:v>Rabu</c:v>
                </c:pt>
                <c:pt idx="3">
                  <c:v>Kamis</c:v>
                </c:pt>
                <c:pt idx="4">
                  <c:v>Jumat</c:v>
                </c:pt>
                <c:pt idx="5">
                  <c:v>Sabtu</c:v>
                </c:pt>
                <c:pt idx="6">
                  <c:v>Minggu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52</c:v>
                </c:pt>
                <c:pt idx="1">
                  <c:v>81</c:v>
                </c:pt>
                <c:pt idx="2">
                  <c:v>165</c:v>
                </c:pt>
                <c:pt idx="3">
                  <c:v>537</c:v>
                </c:pt>
                <c:pt idx="4">
                  <c:v>288</c:v>
                </c:pt>
                <c:pt idx="5">
                  <c:v>157</c:v>
                </c:pt>
                <c:pt idx="6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33-7140-AC03-8E12DDB465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784960"/>
        <c:axId val="117788032"/>
      </c:barChart>
      <c:catAx>
        <c:axId val="11778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88032"/>
        <c:crosses val="autoZero"/>
        <c:auto val="1"/>
        <c:lblAlgn val="ctr"/>
        <c:lblOffset val="100"/>
        <c:noMultiLvlLbl val="0"/>
      </c:catAx>
      <c:valAx>
        <c:axId val="117788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8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303010572771E-2"/>
          <c:y val="8.2693231679052404E-2"/>
          <c:w val="0.92100536505924202"/>
          <c:h val="0.6675094348408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Lembar1!$B$1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51E-4B72-9FA9-B7D1B030D3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Lembar1!$A$2:$A$3</c:f>
              <c:strCache>
                <c:ptCount val="2"/>
                <c:pt idx="0">
                  <c:v>Talk</c:v>
                </c:pt>
                <c:pt idx="1">
                  <c:v>Talker</c:v>
                </c:pt>
              </c:strCache>
            </c:strRef>
          </c:cat>
          <c:val>
            <c:numRef>
              <c:f>Lembar1!$B$2:$B$3</c:f>
              <c:numCache>
                <c:formatCode>General</c:formatCode>
                <c:ptCount val="2"/>
                <c:pt idx="0">
                  <c:v>3669</c:v>
                </c:pt>
                <c:pt idx="1">
                  <c:v>1225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E5-4EB1-8BDA-BBDABEE3F3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512704"/>
        <c:axId val="103515648"/>
      </c:barChart>
      <c:catAx>
        <c:axId val="10351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15648"/>
        <c:crosses val="autoZero"/>
        <c:auto val="1"/>
        <c:lblAlgn val="ctr"/>
        <c:lblOffset val="100"/>
        <c:noMultiLvlLbl val="0"/>
      </c:catAx>
      <c:valAx>
        <c:axId val="10351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1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666598031207797E-2"/>
          <c:y val="0.10591669045317"/>
          <c:w val="0.87992276465446595"/>
          <c:h val="0.6989595238336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Post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821-4443-AFD7-955C87E9BF53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solidFill>
                  <a:srgbClr val="5B9BD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21-4443-AFD7-955C87E9BF5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A821-4443-AFD7-955C87E9BF53}"/>
              </c:ext>
            </c:extLst>
          </c:dPt>
          <c:dPt>
            <c:idx val="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11BF-4618-BD8B-5E9F74E2C29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A821-4443-AFD7-955C87E9BF53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A7F-F147-B4AA-77A9E76CB2F3}"/>
              </c:ext>
            </c:extLst>
          </c:dPt>
          <c:dPt>
            <c:idx val="7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DC7-4E5E-909F-8BAB1554783A}"/>
              </c:ext>
            </c:extLst>
          </c:dPt>
          <c:dPt>
            <c:idx val="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088-43FC-B577-103B9FE8D8EA}"/>
              </c:ext>
            </c:extLst>
          </c:dPt>
          <c:dPt>
            <c:idx val="9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A605-4B06-B6D6-F16A39A18BBE}"/>
              </c:ext>
            </c:extLst>
          </c:dPt>
          <c:dPt>
            <c:idx val="1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821-4443-AFD7-955C87E9BF53}"/>
              </c:ext>
            </c:extLst>
          </c:dPt>
          <c:dPt>
            <c:idx val="1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3D05-4AE3-B4BE-8A93BED88575}"/>
              </c:ext>
            </c:extLst>
          </c:dPt>
          <c:dPt>
            <c:idx val="1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319-4E76-813C-4F2C8D0CE6BD}"/>
              </c:ext>
            </c:extLst>
          </c:dPt>
          <c:dPt>
            <c:idx val="1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821-4443-AFD7-955C87E9BF53}"/>
              </c:ext>
            </c:extLst>
          </c:dPt>
          <c:dPt>
            <c:idx val="14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927-4577-A6B6-FCA00C2C12C9}"/>
              </c:ext>
            </c:extLst>
          </c:dPt>
          <c:dPt>
            <c:idx val="1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821-4443-AFD7-955C87E9BF53}"/>
              </c:ext>
            </c:extLst>
          </c:dPt>
          <c:dPt>
            <c:idx val="16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2C3-174D-8FC9-A9918B416DCB}"/>
              </c:ext>
            </c:extLst>
          </c:dPt>
          <c:dPt>
            <c:idx val="17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00B-4B89-A599-C5CC20A5EB9C}"/>
              </c:ext>
            </c:extLst>
          </c:dPt>
          <c:dPt>
            <c:idx val="1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821-4443-AFD7-955C87E9BF53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A821-4443-AFD7-955C87E9BF53}"/>
              </c:ext>
            </c:extLst>
          </c:dPt>
          <c:dPt>
            <c:idx val="2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4959-4F59-A29E-5F0E092F4167}"/>
              </c:ext>
            </c:extLst>
          </c:dPt>
          <c:dPt>
            <c:idx val="21"/>
            <c:invertIfNegative val="0"/>
            <c:bubble3D val="0"/>
            <c:spPr>
              <a:solidFill>
                <a:srgbClr val="2038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B106-4E7B-AD65-6A803DC55EF6}"/>
              </c:ext>
            </c:extLst>
          </c:dPt>
          <c:dPt>
            <c:idx val="2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19DF-4588-A8EF-0C17FE246DBF}"/>
              </c:ext>
            </c:extLst>
          </c:dPt>
          <c:dPt>
            <c:idx val="2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A936-4856-ACF9-0C77F701CB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94</c:v>
                </c:pt>
                <c:pt idx="1">
                  <c:v>92</c:v>
                </c:pt>
                <c:pt idx="2">
                  <c:v>32</c:v>
                </c:pt>
                <c:pt idx="3">
                  <c:v>25</c:v>
                </c:pt>
                <c:pt idx="4">
                  <c:v>37</c:v>
                </c:pt>
                <c:pt idx="5">
                  <c:v>56</c:v>
                </c:pt>
                <c:pt idx="6">
                  <c:v>63</c:v>
                </c:pt>
                <c:pt idx="7">
                  <c:v>98</c:v>
                </c:pt>
                <c:pt idx="8">
                  <c:v>105</c:v>
                </c:pt>
                <c:pt idx="9">
                  <c:v>143</c:v>
                </c:pt>
                <c:pt idx="10">
                  <c:v>98</c:v>
                </c:pt>
                <c:pt idx="11">
                  <c:v>195</c:v>
                </c:pt>
                <c:pt idx="12">
                  <c:v>272</c:v>
                </c:pt>
                <c:pt idx="13">
                  <c:v>188</c:v>
                </c:pt>
                <c:pt idx="14">
                  <c:v>198</c:v>
                </c:pt>
                <c:pt idx="15">
                  <c:v>245</c:v>
                </c:pt>
                <c:pt idx="16">
                  <c:v>188</c:v>
                </c:pt>
                <c:pt idx="17">
                  <c:v>147</c:v>
                </c:pt>
                <c:pt idx="18">
                  <c:v>166</c:v>
                </c:pt>
                <c:pt idx="19">
                  <c:v>200</c:v>
                </c:pt>
                <c:pt idx="20">
                  <c:v>222</c:v>
                </c:pt>
                <c:pt idx="21">
                  <c:v>304</c:v>
                </c:pt>
                <c:pt idx="22">
                  <c:v>260</c:v>
                </c:pt>
                <c:pt idx="23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821-4443-AFD7-955C87E9B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579008"/>
        <c:axId val="103584896"/>
      </c:barChart>
      <c:catAx>
        <c:axId val="10357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84896"/>
        <c:crosses val="autoZero"/>
        <c:auto val="1"/>
        <c:lblAlgn val="ctr"/>
        <c:lblOffset val="100"/>
        <c:noMultiLvlLbl val="0"/>
      </c:catAx>
      <c:valAx>
        <c:axId val="10358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7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162591123810475E-2"/>
          <c:y val="1.7704407724643732E-2"/>
          <c:w val="0.93473436806049603"/>
          <c:h val="0.77676691034860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dLbls>
            <c:dLbl>
              <c:idx val="2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08-490C-8B44-A6DE7765901E}"/>
                </c:ext>
              </c:extLst>
            </c:dLbl>
            <c:spPr>
              <a:solidFill>
                <a:srgbClr val="92D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d\-mmm\-yy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117</c:v>
                </c:pt>
                <c:pt idx="1">
                  <c:v>91</c:v>
                </c:pt>
                <c:pt idx="2">
                  <c:v>66</c:v>
                </c:pt>
                <c:pt idx="3">
                  <c:v>68</c:v>
                </c:pt>
                <c:pt idx="4">
                  <c:v>201</c:v>
                </c:pt>
                <c:pt idx="5">
                  <c:v>77</c:v>
                </c:pt>
                <c:pt idx="6">
                  <c:v>30</c:v>
                </c:pt>
                <c:pt idx="7">
                  <c:v>20</c:v>
                </c:pt>
                <c:pt idx="8">
                  <c:v>16</c:v>
                </c:pt>
                <c:pt idx="9">
                  <c:v>202</c:v>
                </c:pt>
                <c:pt idx="10">
                  <c:v>25</c:v>
                </c:pt>
                <c:pt idx="11">
                  <c:v>8</c:v>
                </c:pt>
                <c:pt idx="12">
                  <c:v>6</c:v>
                </c:pt>
                <c:pt idx="13">
                  <c:v>21</c:v>
                </c:pt>
                <c:pt idx="14">
                  <c:v>12</c:v>
                </c:pt>
                <c:pt idx="15">
                  <c:v>249</c:v>
                </c:pt>
                <c:pt idx="16">
                  <c:v>216</c:v>
                </c:pt>
                <c:pt idx="17">
                  <c:v>51</c:v>
                </c:pt>
                <c:pt idx="18">
                  <c:v>62</c:v>
                </c:pt>
                <c:pt idx="19">
                  <c:v>103</c:v>
                </c:pt>
                <c:pt idx="20">
                  <c:v>107</c:v>
                </c:pt>
                <c:pt idx="21">
                  <c:v>20</c:v>
                </c:pt>
                <c:pt idx="22">
                  <c:v>481</c:v>
                </c:pt>
                <c:pt idx="23">
                  <c:v>321</c:v>
                </c:pt>
                <c:pt idx="24">
                  <c:v>173</c:v>
                </c:pt>
                <c:pt idx="25">
                  <c:v>94</c:v>
                </c:pt>
                <c:pt idx="26">
                  <c:v>103</c:v>
                </c:pt>
                <c:pt idx="27">
                  <c:v>84</c:v>
                </c:pt>
                <c:pt idx="28">
                  <c:v>142</c:v>
                </c:pt>
                <c:pt idx="29">
                  <c:v>24</c:v>
                </c:pt>
                <c:pt idx="30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BB-47C4-B120-83BCA14CB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2.9466709813051238E-2"/>
                  <c:y val="-2.18122944243729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08-490C-8B44-A6DE7765901E}"/>
                </c:ext>
              </c:extLst>
            </c:dLbl>
            <c:spPr>
              <a:solidFill>
                <a:srgbClr val="5B9BD5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d\-mmm\-yy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20</c:v>
                </c:pt>
                <c:pt idx="1">
                  <c:v>7</c:v>
                </c:pt>
                <c:pt idx="2">
                  <c:v>13</c:v>
                </c:pt>
                <c:pt idx="3">
                  <c:v>10</c:v>
                </c:pt>
                <c:pt idx="4">
                  <c:v>9</c:v>
                </c:pt>
                <c:pt idx="5">
                  <c:v>28</c:v>
                </c:pt>
                <c:pt idx="6">
                  <c:v>14</c:v>
                </c:pt>
                <c:pt idx="7">
                  <c:v>9</c:v>
                </c:pt>
                <c:pt idx="8">
                  <c:v>12</c:v>
                </c:pt>
                <c:pt idx="9">
                  <c:v>13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12</c:v>
                </c:pt>
                <c:pt idx="14">
                  <c:v>9</c:v>
                </c:pt>
                <c:pt idx="15">
                  <c:v>6</c:v>
                </c:pt>
                <c:pt idx="16">
                  <c:v>8</c:v>
                </c:pt>
                <c:pt idx="17">
                  <c:v>4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7</c:v>
                </c:pt>
                <c:pt idx="22">
                  <c:v>11</c:v>
                </c:pt>
                <c:pt idx="23">
                  <c:v>4</c:v>
                </c:pt>
                <c:pt idx="24">
                  <c:v>11</c:v>
                </c:pt>
                <c:pt idx="25">
                  <c:v>6</c:v>
                </c:pt>
                <c:pt idx="26">
                  <c:v>5</c:v>
                </c:pt>
                <c:pt idx="27">
                  <c:v>3</c:v>
                </c:pt>
                <c:pt idx="28">
                  <c:v>11</c:v>
                </c:pt>
                <c:pt idx="29">
                  <c:v>6</c:v>
                </c:pt>
                <c:pt idx="3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BB-47C4-B120-83BCA14CB9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10"/>
              <c:layout>
                <c:manualLayout>
                  <c:x val="-3.0575938728640287E-2"/>
                  <c:y val="-2.49749816990461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B08-490C-8B44-A6DE7765901E}"/>
                </c:ext>
              </c:extLst>
            </c:dLbl>
            <c:spPr>
              <a:solidFill>
                <a:srgbClr val="FF0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eparator>, </c:separato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d\-mmm\-yy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Sheet1!$D$2:$D$32</c:f>
              <c:numCache>
                <c:formatCode>General</c:formatCode>
                <c:ptCount val="31"/>
                <c:pt idx="0">
                  <c:v>11</c:v>
                </c:pt>
                <c:pt idx="1">
                  <c:v>8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16</c:v>
                </c:pt>
                <c:pt idx="6">
                  <c:v>7</c:v>
                </c:pt>
                <c:pt idx="7">
                  <c:v>2</c:v>
                </c:pt>
                <c:pt idx="8">
                  <c:v>4</c:v>
                </c:pt>
                <c:pt idx="9">
                  <c:v>6</c:v>
                </c:pt>
                <c:pt idx="10">
                  <c:v>24</c:v>
                </c:pt>
                <c:pt idx="11">
                  <c:v>9</c:v>
                </c:pt>
                <c:pt idx="12">
                  <c:v>6</c:v>
                </c:pt>
                <c:pt idx="13">
                  <c:v>7</c:v>
                </c:pt>
                <c:pt idx="14">
                  <c:v>5</c:v>
                </c:pt>
                <c:pt idx="15">
                  <c:v>6</c:v>
                </c:pt>
                <c:pt idx="16">
                  <c:v>5</c:v>
                </c:pt>
                <c:pt idx="17">
                  <c:v>1</c:v>
                </c:pt>
                <c:pt idx="18">
                  <c:v>1</c:v>
                </c:pt>
                <c:pt idx="19">
                  <c:v>2</c:v>
                </c:pt>
                <c:pt idx="20">
                  <c:v>13</c:v>
                </c:pt>
                <c:pt idx="21">
                  <c:v>16</c:v>
                </c:pt>
                <c:pt idx="22">
                  <c:v>5</c:v>
                </c:pt>
                <c:pt idx="23">
                  <c:v>2</c:v>
                </c:pt>
                <c:pt idx="24">
                  <c:v>3</c:v>
                </c:pt>
                <c:pt idx="25">
                  <c:v>7</c:v>
                </c:pt>
                <c:pt idx="26">
                  <c:v>2</c:v>
                </c:pt>
                <c:pt idx="27">
                  <c:v>1</c:v>
                </c:pt>
                <c:pt idx="28">
                  <c:v>7</c:v>
                </c:pt>
                <c:pt idx="29">
                  <c:v>3</c:v>
                </c:pt>
                <c:pt idx="3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D1-4855-AF5F-71FDE2BDB0C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5580416"/>
        <c:axId val="105581952"/>
      </c:lineChart>
      <c:dateAx>
        <c:axId val="105580416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81952"/>
        <c:crosses val="autoZero"/>
        <c:auto val="1"/>
        <c:lblOffset val="100"/>
        <c:baseTimeUnit val="days"/>
      </c:dateAx>
      <c:valAx>
        <c:axId val="10558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8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PT. ASDP</a:t>
            </a:r>
            <a:r>
              <a:rPr lang="en-US" sz="1862" b="0" i="0" u="none" strike="noStrike" baseline="0" dirty="0"/>
              <a:t> </a:t>
            </a:r>
            <a:endParaRPr lang="en-ID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1017883591508795"/>
          <c:y val="0.16625647679292899"/>
          <c:w val="0.46525857705413398"/>
          <c:h val="0.723818768194432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1E-4857-9497-22829A121E26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B74-4BAC-9235-B03CF4133B4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ACE-4038-8F13-A842F5307EC2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9-46AF-98FB-7B03F6D938BA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C3-4230-8A74-8CC5A4D4EE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Hadirnya kelas bisnis bagi pengguna ASDP yang ingin melalui Lintasan Bira-Pamatata</c:v>
                </c:pt>
                <c:pt idx="1">
                  <c:v>Pembelian tiket penyebrangan daerah NTT yang bisa dipesan online melalui Ferizy</c:v>
                </c:pt>
                <c:pt idx="2">
                  <c:v>Upaya ASDP mengatasi calo yang kurang efektif</c:v>
                </c:pt>
                <c:pt idx="3">
                  <c:v>Antisipasi ASDP menghadapi long weekend karena libur Kenaikan Isa Almasih dan Waisak</c:v>
                </c:pt>
                <c:pt idx="4">
                  <c:v>Partisipasi netizen dalam giveaway melengkapi puzzle di akun ASDP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58</c:v>
                </c:pt>
                <c:pt idx="2">
                  <c:v>149</c:v>
                </c:pt>
                <c:pt idx="3">
                  <c:v>503</c:v>
                </c:pt>
                <c:pt idx="4">
                  <c:v>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C68-40D5-A954-A67A64DB88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6267392"/>
        <c:axId val="86268928"/>
      </c:barChart>
      <c:catAx>
        <c:axId val="86267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68928"/>
        <c:crosses val="autoZero"/>
        <c:auto val="1"/>
        <c:lblAlgn val="ctr"/>
        <c:lblOffset val="100"/>
        <c:noMultiLvlLbl val="0"/>
      </c:catAx>
      <c:valAx>
        <c:axId val="86268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6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2472725419501"/>
          <c:y val="3.9120154604133497E-2"/>
          <c:w val="0.142393574582073"/>
          <c:h val="0.358739321031347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F4-437F-B3CA-1222ADD44F61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F4-437F-B3CA-1222ADD44F61}"/>
              </c:ext>
            </c:extLst>
          </c:dPt>
          <c:dPt>
            <c:idx val="2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F4-437F-B3CA-1222ADD44F61}"/>
              </c:ext>
            </c:extLst>
          </c:dPt>
          <c:dLbls>
            <c:dLbl>
              <c:idx val="0"/>
              <c:layout>
                <c:manualLayout>
                  <c:x val="-0.145612616589749"/>
                  <c:y val="-0.11091760286501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F4-437F-B3CA-1222ADD44F61}"/>
                </c:ext>
              </c:extLst>
            </c:dLbl>
            <c:dLbl>
              <c:idx val="1"/>
              <c:layout>
                <c:manualLayout>
                  <c:x val="0.149765529172661"/>
                  <c:y val="-3.337725230749819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F4-437F-B3CA-1222ADD44F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6-6DF4-437F-B3CA-1222ADD44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1.16108673315555E-2"/>
          <c:y val="0"/>
          <c:w val="0.98838922839899002"/>
          <c:h val="0.983455589119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400" b="1"/>
              <a:t>Share of Voice Category</a:t>
            </a:r>
            <a:endParaRPr lang="en-GB" sz="1400" b="1"/>
          </a:p>
        </c:rich>
      </c:tx>
      <c:layout>
        <c:manualLayout>
          <c:xMode val="edge"/>
          <c:yMode val="edge"/>
          <c:x val="0.332844101256998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482511123353399"/>
          <c:y val="0.110056242702969"/>
          <c:w val="0.62868008104128004"/>
          <c:h val="0.7217734527330159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20-4AAA-91F3-B17F6F4827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20-4AAA-91F3-B17F6F4827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20-4AAA-91F3-B17F6F4827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20-4AAA-91F3-B17F6F482794}"/>
              </c:ext>
            </c:extLst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20-4AAA-91F3-B17F6F48279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9D-40AE-BC3D-2ABE671B028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Aplikasi</c:v>
                </c:pt>
                <c:pt idx="1">
                  <c:v>Jadwal</c:v>
                </c:pt>
                <c:pt idx="2">
                  <c:v>Layanan Petugas</c:v>
                </c:pt>
                <c:pt idx="3">
                  <c:v>Fasilitas</c:v>
                </c:pt>
                <c:pt idx="4">
                  <c:v>Harga</c:v>
                </c:pt>
                <c:pt idx="5">
                  <c:v>Keamanan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654</c:v>
                </c:pt>
                <c:pt idx="1">
                  <c:v>314</c:v>
                </c:pt>
                <c:pt idx="2">
                  <c:v>167</c:v>
                </c:pt>
                <c:pt idx="3">
                  <c:v>156</c:v>
                </c:pt>
                <c:pt idx="4">
                  <c:v>46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220-4AAA-91F3-B17F6F4827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999229552014126"/>
          <c:w val="1"/>
          <c:h val="0.100007637407423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610465340700006"/>
          <c:y val="0.10191713525079903"/>
          <c:w val="0.69866633776674258"/>
          <c:h val="0.7357263882129140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Harga</c:v>
                </c:pt>
                <c:pt idx="1">
                  <c:v>Fasilitas</c:v>
                </c:pt>
                <c:pt idx="2">
                  <c:v>Layanan Petugas</c:v>
                </c:pt>
                <c:pt idx="3">
                  <c:v>Jadwal</c:v>
                </c:pt>
                <c:pt idx="4">
                  <c:v>Aplikasi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0.60869565217391308</c:v>
                </c:pt>
                <c:pt idx="1">
                  <c:v>0.99358974358974361</c:v>
                </c:pt>
                <c:pt idx="2">
                  <c:v>0.6227544910179641</c:v>
                </c:pt>
                <c:pt idx="3">
                  <c:v>0.94904458598726116</c:v>
                </c:pt>
                <c:pt idx="4">
                  <c:v>0.95259938837920488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8-4949-840F-291FA1180C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58-4949-840F-291FA1180CDA}"/>
                </c:ext>
              </c:extLst>
            </c:dLbl>
            <c:dLbl>
              <c:idx val="1"/>
              <c:layout>
                <c:manualLayout>
                  <c:x val="-4.6906174600785449E-3"/>
                  <c:y val="2.928050423333841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58-4949-840F-291FA1180CDA}"/>
                </c:ext>
              </c:extLst>
            </c:dLbl>
            <c:dLbl>
              <c:idx val="3"/>
              <c:layout>
                <c:manualLayout>
                  <c:x val="-2.1455357799963631E-2"/>
                  <c:y val="-5.3680304308331003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58-4949-840F-291FA1180CDA}"/>
                </c:ext>
              </c:extLst>
            </c:dLbl>
            <c:dLbl>
              <c:idx val="4"/>
              <c:layout>
                <c:manualLayout>
                  <c:x val="-8.5227657456395101E-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58-4949-840F-291FA1180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Harga</c:v>
                </c:pt>
                <c:pt idx="1">
                  <c:v>Fasilitas</c:v>
                </c:pt>
                <c:pt idx="2">
                  <c:v>Layanan Petugas</c:v>
                </c:pt>
                <c:pt idx="3">
                  <c:v>Jadwal</c:v>
                </c:pt>
                <c:pt idx="4">
                  <c:v>Aplikasi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8.6956521739130432E-2</c:v>
                </c:pt>
                <c:pt idx="1">
                  <c:v>6.41025641025641E-3</c:v>
                </c:pt>
                <c:pt idx="2">
                  <c:v>0.17365269461077845</c:v>
                </c:pt>
                <c:pt idx="3">
                  <c:v>9.5541401273885346E-3</c:v>
                </c:pt>
                <c:pt idx="4">
                  <c:v>2.7522935779816515E-2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58-4949-840F-291FA1180C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58-4949-840F-291FA1180CDA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58-4949-840F-291FA1180CDA}"/>
                </c:ext>
              </c:extLst>
            </c:dLbl>
            <c:dLbl>
              <c:idx val="4"/>
              <c:layout>
                <c:manualLayout>
                  <c:x val="1.3303009702068344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58-4949-840F-291FA1180C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Harga</c:v>
                </c:pt>
                <c:pt idx="1">
                  <c:v>Fasilitas</c:v>
                </c:pt>
                <c:pt idx="2">
                  <c:v>Layanan Petugas</c:v>
                </c:pt>
                <c:pt idx="3">
                  <c:v>Jadwal</c:v>
                </c:pt>
                <c:pt idx="4">
                  <c:v>Aplikasi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0.30434782608695654</c:v>
                </c:pt>
                <c:pt idx="1">
                  <c:v>0</c:v>
                </c:pt>
                <c:pt idx="2">
                  <c:v>0.20359281437125748</c:v>
                </c:pt>
                <c:pt idx="3">
                  <c:v>4.1401273885350316E-2</c:v>
                </c:pt>
                <c:pt idx="4">
                  <c:v>1.9877675840978593E-2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758-4949-840F-291FA1180CD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100"/>
        <c:axId val="102501760"/>
        <c:axId val="102507648"/>
      </c:barChart>
      <c:catAx>
        <c:axId val="10250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7648"/>
        <c:crosses val="autoZero"/>
        <c:auto val="1"/>
        <c:lblAlgn val="ctr"/>
        <c:lblOffset val="100"/>
        <c:noMultiLvlLbl val="0"/>
      </c:catAx>
      <c:valAx>
        <c:axId val="102507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17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2472725419501"/>
          <c:y val="3.9120154604133497E-2"/>
          <c:w val="0.142393574582073"/>
          <c:h val="0.358739321031347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89-41F5-901F-6333DAD30017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89-41F5-901F-6333DAD30017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89-41F5-901F-6333DAD30017}"/>
              </c:ext>
            </c:extLst>
          </c:dPt>
          <c:dLbls>
            <c:dLbl>
              <c:idx val="0"/>
              <c:layout>
                <c:manualLayout>
                  <c:x val="-0.145612616589749"/>
                  <c:y val="-0.11091760286501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689-41F5-901F-6333DAD30017}"/>
                </c:ext>
              </c:extLst>
            </c:dLbl>
            <c:dLbl>
              <c:idx val="1"/>
              <c:layout>
                <c:manualLayout>
                  <c:x val="0.149765529172661"/>
                  <c:y val="-3.337725230749819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89-41F5-901F-6333DAD300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6-B689-41F5-901F-6333DAD30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1.1610741043841801E-2"/>
          <c:y val="0"/>
          <c:w val="0.98838922839899002"/>
          <c:h val="0.983455589119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706756830147914"/>
          <c:y val="1.8730378232530178E-2"/>
          <c:w val="0.70775267622339999"/>
          <c:h val="0.918509982829878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Talk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Aman</c:v>
                </c:pt>
                <c:pt idx="1">
                  <c:v>Lancar</c:v>
                </c:pt>
                <c:pt idx="2">
                  <c:v>Nyaman</c:v>
                </c:pt>
                <c:pt idx="3">
                  <c:v>Bersih</c:v>
                </c:pt>
                <c:pt idx="4">
                  <c:v>Tanggap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</c:v>
                </c:pt>
                <c:pt idx="1">
                  <c:v>76</c:v>
                </c:pt>
                <c:pt idx="2">
                  <c:v>93</c:v>
                </c:pt>
                <c:pt idx="3">
                  <c:v>110</c:v>
                </c:pt>
                <c:pt idx="4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63-4BCB-AD55-721782D3C5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3975552"/>
        <c:axId val="104089088"/>
      </c:barChart>
      <c:catAx>
        <c:axId val="103975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089088"/>
        <c:crosses val="autoZero"/>
        <c:auto val="1"/>
        <c:lblAlgn val="ctr"/>
        <c:lblOffset val="100"/>
        <c:noMultiLvlLbl val="0"/>
      </c:catAx>
      <c:valAx>
        <c:axId val="1040890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7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941111670514812"/>
          <c:y val="1.8730378232530178E-2"/>
          <c:w val="0.70775267622339999"/>
          <c:h val="0.918509982829878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Kurang Persiapan</c:v>
                </c:pt>
                <c:pt idx="1">
                  <c:v>Refund Mahal</c:v>
                </c:pt>
                <c:pt idx="2">
                  <c:v>Pelayanan Buruk</c:v>
                </c:pt>
                <c:pt idx="3">
                  <c:v>Ribet</c:v>
                </c:pt>
                <c:pt idx="4">
                  <c:v>Banyak Calo</c:v>
                </c:pt>
              </c:strCache>
            </c:strRef>
          </c:cat>
          <c:val>
            <c:numRef>
              <c:f>Sheet1!$B$2:$B$6</c:f>
              <c:numCache>
                <c:formatCode>0</c:formatCode>
                <c:ptCount val="5"/>
                <c:pt idx="0">
                  <c:v>2</c:v>
                </c:pt>
                <c:pt idx="1">
                  <c:v>6</c:v>
                </c:pt>
                <c:pt idx="2">
                  <c:v>8</c:v>
                </c:pt>
                <c:pt idx="3">
                  <c:v>11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AC-4EE9-8D79-B145FF2189F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4124800"/>
        <c:axId val="104127488"/>
      </c:barChart>
      <c:catAx>
        <c:axId val="104124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27488"/>
        <c:crosses val="autoZero"/>
        <c:auto val="1"/>
        <c:lblAlgn val="ctr"/>
        <c:lblOffset val="100"/>
        <c:noMultiLvlLbl val="0"/>
      </c:catAx>
      <c:valAx>
        <c:axId val="104127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2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Total Post per jam</a:t>
            </a:r>
          </a:p>
        </c:rich>
      </c:tx>
      <c:layout>
        <c:manualLayout>
          <c:xMode val="edge"/>
          <c:yMode val="edge"/>
          <c:x val="0.34590018285339641"/>
          <c:y val="6.68695318267755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52669706510671"/>
          <c:y val="0.28465388120414825"/>
          <c:w val="0.87992276465446595"/>
          <c:h val="0.499209449404761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Jam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88D-B84E-B6A6-1E505934FEF2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88D-B84E-B6A6-1E505934FE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88D-B84E-B6A6-1E505934FEF2}"/>
              </c:ext>
            </c:extLst>
          </c:dPt>
          <c:dPt>
            <c:idx val="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88D-B84E-B6A6-1E505934FEF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88D-B84E-B6A6-1E505934FEF2}"/>
              </c:ext>
            </c:extLst>
          </c:dPt>
          <c:dPt>
            <c:idx val="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88D-B84E-B6A6-1E505934FEF2}"/>
              </c:ext>
            </c:extLst>
          </c:dPt>
          <c:dPt>
            <c:idx val="6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88D-B84E-B6A6-1E505934FEF2}"/>
              </c:ext>
            </c:extLst>
          </c:dPt>
          <c:dPt>
            <c:idx val="7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88D-B84E-B6A6-1E505934FEF2}"/>
              </c:ext>
            </c:extLst>
          </c:dPt>
          <c:dPt>
            <c:idx val="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88D-B84E-B6A6-1E505934FEF2}"/>
              </c:ext>
            </c:extLst>
          </c:dPt>
          <c:dPt>
            <c:idx val="9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88D-B84E-B6A6-1E505934FEF2}"/>
              </c:ext>
            </c:extLst>
          </c:dPt>
          <c:dPt>
            <c:idx val="10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188D-B84E-B6A6-1E505934FEF2}"/>
              </c:ext>
            </c:extLst>
          </c:dPt>
          <c:dPt>
            <c:idx val="1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188D-B84E-B6A6-1E505934FEF2}"/>
              </c:ext>
            </c:extLst>
          </c:dPt>
          <c:dPt>
            <c:idx val="12"/>
            <c:invertIfNegative val="0"/>
            <c:bubble3D val="0"/>
            <c:spPr>
              <a:solidFill>
                <a:srgbClr val="20386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188D-B84E-B6A6-1E505934FEF2}"/>
              </c:ext>
            </c:extLst>
          </c:dPt>
          <c:dPt>
            <c:idx val="1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188D-B84E-B6A6-1E505934FEF2}"/>
              </c:ext>
            </c:extLst>
          </c:dPt>
          <c:dPt>
            <c:idx val="14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88D-B84E-B6A6-1E505934FEF2}"/>
              </c:ext>
            </c:extLst>
          </c:dPt>
          <c:dPt>
            <c:idx val="15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88D-B84E-B6A6-1E505934FEF2}"/>
              </c:ext>
            </c:extLst>
          </c:dPt>
          <c:dPt>
            <c:idx val="16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188D-B84E-B6A6-1E505934FEF2}"/>
              </c:ext>
            </c:extLst>
          </c:dPt>
          <c:dPt>
            <c:idx val="17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188D-B84E-B6A6-1E505934FEF2}"/>
              </c:ext>
            </c:extLst>
          </c:dPt>
          <c:dPt>
            <c:idx val="18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188D-B84E-B6A6-1E505934FEF2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D-188D-B84E-B6A6-1E505934FEF2}"/>
              </c:ext>
            </c:extLst>
          </c:dPt>
          <c:dPt>
            <c:idx val="2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188D-B84E-B6A6-1E505934FEF2}"/>
              </c:ext>
            </c:extLst>
          </c:dPt>
          <c:dPt>
            <c:idx val="22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188D-B84E-B6A6-1E505934FEF2}"/>
              </c:ext>
            </c:extLst>
          </c:dPt>
          <c:dPt>
            <c:idx val="23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23AB-4981-AF21-CE3DBA28C46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22</c:v>
                </c:pt>
                <c:pt idx="1">
                  <c:v>17</c:v>
                </c:pt>
                <c:pt idx="2">
                  <c:v>8</c:v>
                </c:pt>
                <c:pt idx="3">
                  <c:v>6</c:v>
                </c:pt>
                <c:pt idx="4">
                  <c:v>13</c:v>
                </c:pt>
                <c:pt idx="5">
                  <c:v>32</c:v>
                </c:pt>
                <c:pt idx="6">
                  <c:v>26</c:v>
                </c:pt>
                <c:pt idx="7">
                  <c:v>45</c:v>
                </c:pt>
                <c:pt idx="8">
                  <c:v>54</c:v>
                </c:pt>
                <c:pt idx="9">
                  <c:v>43</c:v>
                </c:pt>
                <c:pt idx="10">
                  <c:v>61</c:v>
                </c:pt>
                <c:pt idx="11">
                  <c:v>36</c:v>
                </c:pt>
                <c:pt idx="12">
                  <c:v>137</c:v>
                </c:pt>
                <c:pt idx="13">
                  <c:v>115</c:v>
                </c:pt>
                <c:pt idx="14">
                  <c:v>112</c:v>
                </c:pt>
                <c:pt idx="15">
                  <c:v>108</c:v>
                </c:pt>
                <c:pt idx="16">
                  <c:v>85</c:v>
                </c:pt>
                <c:pt idx="17">
                  <c:v>62</c:v>
                </c:pt>
                <c:pt idx="18">
                  <c:v>77</c:v>
                </c:pt>
                <c:pt idx="19">
                  <c:v>88</c:v>
                </c:pt>
                <c:pt idx="20">
                  <c:v>66</c:v>
                </c:pt>
                <c:pt idx="21">
                  <c:v>60</c:v>
                </c:pt>
                <c:pt idx="22">
                  <c:v>52</c:v>
                </c:pt>
                <c:pt idx="2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88D-B84E-B6A6-1E505934FE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2131200"/>
        <c:axId val="102132736"/>
      </c:barChart>
      <c:catAx>
        <c:axId val="10213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32736"/>
        <c:crosses val="autoZero"/>
        <c:auto val="1"/>
        <c:lblAlgn val="ctr"/>
        <c:lblOffset val="100"/>
        <c:noMultiLvlLbl val="0"/>
      </c:catAx>
      <c:valAx>
        <c:axId val="10213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3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169471761666268"/>
          <c:y val="9.8989167961844649E-2"/>
          <c:w val="0.53351307431495409"/>
          <c:h val="0.7386543428907309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Giveaway dengan melengkapi potongan puzzle</c:v>
                </c:pt>
                <c:pt idx="1">
                  <c:v>Ajakan penggunaan Ferizy untuk menekan banyaknya calo</c:v>
                </c:pt>
                <c:pt idx="2">
                  <c:v>Pembelian tiket melalui Ferizy untuk perjalanan yang aman dan nyaman</c:v>
                </c:pt>
                <c:pt idx="3">
                  <c:v>Promosi pembelian tiket melalui Ferizy untuk penyebrangan ke NTT</c:v>
                </c:pt>
                <c:pt idx="4">
                  <c:v>Giveaway dengan melengkapi potongan puzzle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0.8666666666666667</c:v>
                </c:pt>
                <c:pt idx="1">
                  <c:v>0.33333333333333331</c:v>
                </c:pt>
                <c:pt idx="2">
                  <c:v>0</c:v>
                </c:pt>
                <c:pt idx="3">
                  <c:v>0.78181818181818186</c:v>
                </c:pt>
                <c:pt idx="4">
                  <c:v>0.98339483394833949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D71-4D56-807E-DACF7DF9F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A47-4E9F-834F-6A62A1CEA389}"/>
                </c:ext>
              </c:extLst>
            </c:dLbl>
            <c:dLbl>
              <c:idx val="3"/>
              <c:layout>
                <c:manualLayout>
                  <c:x val="-8.8813300456096617E-3"/>
                  <c:y val="-4.603925549093565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B2-4F28-A525-9E833ED5570E}"/>
                </c:ext>
              </c:extLst>
            </c:dLbl>
            <c:dLbl>
              <c:idx val="4"/>
              <c:layout>
                <c:manualLayout>
                  <c:x val="1.6493898656131885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5F-4649-96A4-66B36BB0CE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Giveaway dengan melengkapi potongan puzzle</c:v>
                </c:pt>
                <c:pt idx="1">
                  <c:v>Ajakan penggunaan Ferizy untuk menekan banyaknya calo</c:v>
                </c:pt>
                <c:pt idx="2">
                  <c:v>Pembelian tiket melalui Ferizy untuk perjalanan yang aman dan nyaman</c:v>
                </c:pt>
                <c:pt idx="3">
                  <c:v>Promosi pembelian tiket melalui Ferizy untuk penyebrangan ke NTT</c:v>
                </c:pt>
                <c:pt idx="4">
                  <c:v>Giveaway dengan melengkapi potongan puzzle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</c:v>
                </c:pt>
                <c:pt idx="1">
                  <c:v>3.0303030303030304E-2</c:v>
                </c:pt>
                <c:pt idx="2">
                  <c:v>0.22857142857142856</c:v>
                </c:pt>
                <c:pt idx="3">
                  <c:v>0.12727272727272726</c:v>
                </c:pt>
                <c:pt idx="4">
                  <c:v>1.107011070110701E-2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EF6-4B11-B1D8-C6B594A18A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B2-4F28-A525-9E833ED5570E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47D-4BEE-9A23-EE722024D911}"/>
                </c:ext>
              </c:extLst>
            </c:dLbl>
            <c:dLbl>
              <c:idx val="4"/>
              <c:layout>
                <c:manualLayout>
                  <c:x val="-1.0150091480696543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45F-4649-96A4-66B36BB0CE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Giveaway dengan melengkapi potongan puzzle</c:v>
                </c:pt>
                <c:pt idx="1">
                  <c:v>Ajakan penggunaan Ferizy untuk menekan banyaknya calo</c:v>
                </c:pt>
                <c:pt idx="2">
                  <c:v>Pembelian tiket melalui Ferizy untuk perjalanan yang aman dan nyaman</c:v>
                </c:pt>
                <c:pt idx="3">
                  <c:v>Promosi pembelian tiket melalui Ferizy untuk penyebrangan ke NTT</c:v>
                </c:pt>
                <c:pt idx="4">
                  <c:v>Giveaway dengan melengkapi potongan puzzle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3.3333333333333333E-2</c:v>
                </c:pt>
                <c:pt idx="1">
                  <c:v>0.63636363636363635</c:v>
                </c:pt>
                <c:pt idx="2">
                  <c:v>0.77142857142857146</c:v>
                </c:pt>
                <c:pt idx="3">
                  <c:v>9.0909090909090912E-2</c:v>
                </c:pt>
                <c:pt idx="4">
                  <c:v>5.5350553505535052E-3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EF6-4B11-B1D8-C6B594A18A0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100"/>
        <c:axId val="102501760"/>
        <c:axId val="102507648"/>
      </c:barChart>
      <c:catAx>
        <c:axId val="10250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7648"/>
        <c:crosses val="autoZero"/>
        <c:auto val="1"/>
        <c:lblAlgn val="ctr"/>
        <c:lblOffset val="100"/>
        <c:noMultiLvlLbl val="0"/>
      </c:catAx>
      <c:valAx>
        <c:axId val="102507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0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>
                <a:solidFill>
                  <a:schemeClr val="tx1"/>
                </a:solidFill>
              </a:rPr>
              <a:t>Portal Berita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80554539558801"/>
          <c:y val="0.26009700521296297"/>
          <c:w val="0.77285410877131799"/>
          <c:h val="0.463068323246403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Artikel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EA8-4BC3-A407-F0FA6E4BD9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Portal Berita</c:v>
                </c:pt>
              </c:strCache>
            </c:strRef>
          </c:cat>
          <c:val>
            <c:numRef>
              <c:f>Sheet1!$B$2</c:f>
              <c:numCache>
                <c:formatCode>#,##0</c:formatCode>
                <c:ptCount val="1"/>
                <c:pt idx="0">
                  <c:v>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9D-4FFD-9602-D65E28A084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Portal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3.77945594880414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93991317944219"/>
                      <c:h val="9.622693242293084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DD1-4F7C-8523-D2753B891E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Portal Berita</c:v>
                </c:pt>
              </c:strCache>
            </c:strRef>
          </c:cat>
          <c:val>
            <c:numRef>
              <c:f>Sheet1!$C$2</c:f>
              <c:numCache>
                <c:formatCode>#,##0</c:formatCode>
                <c:ptCount val="1"/>
                <c:pt idx="0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9D-4FFD-9602-D65E28A08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195072"/>
        <c:axId val="28205056"/>
      </c:barChart>
      <c:catAx>
        <c:axId val="28195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8205056"/>
        <c:crosses val="autoZero"/>
        <c:auto val="1"/>
        <c:lblAlgn val="ctr"/>
        <c:lblOffset val="100"/>
        <c:noMultiLvlLbl val="0"/>
      </c:catAx>
      <c:valAx>
        <c:axId val="2820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95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06648402951499"/>
          <c:y val="5.3341095908636497E-2"/>
          <c:w val="0.67441895564780796"/>
          <c:h val="0.758517384819576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80-4CBE-9D32-4E1D110C6E3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80-4CBE-9D32-4E1D110C6E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Neutral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435</c:v>
                </c:pt>
                <c:pt idx="1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A80-4CBE-9D32-4E1D110C6E3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58050352913201E-2"/>
          <c:y val="0.92627335750945605"/>
          <c:w val="0.79680624629560004"/>
          <c:h val="7.3726642490544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227305460244846E-2"/>
          <c:y val="2.8433842910260059E-2"/>
          <c:w val="0.93473436806049603"/>
          <c:h val="0.776766910348607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86C-6B4E-A74E-E2BAA61ED2B1}"/>
                </c:ext>
              </c:extLst>
            </c:dLbl>
            <c:dLbl>
              <c:idx val="8"/>
              <c:layout>
                <c:manualLayout>
                  <c:x val="-2.2184578311779793E-2"/>
                  <c:y val="7.2707648081243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41-4AC9-A540-4C192EC9A5B8}"/>
                </c:ext>
              </c:extLst>
            </c:dLbl>
            <c:dLbl>
              <c:idx val="19"/>
              <c:layout>
                <c:manualLayout>
                  <c:x val="-1.9966120480601895E-2"/>
                  <c:y val="-2.90830592324973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941-4AC9-A540-4C192EC9A5B8}"/>
                </c:ext>
              </c:extLst>
            </c:dLbl>
            <c:spPr>
              <a:solidFill>
                <a:srgbClr val="92D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d\-mmm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4</c:v>
                </c:pt>
                <c:pt idx="1">
                  <c:v>1</c:v>
                </c:pt>
                <c:pt idx="2">
                  <c:v>4</c:v>
                </c:pt>
                <c:pt idx="3">
                  <c:v>2</c:v>
                </c:pt>
                <c:pt idx="4">
                  <c:v>9</c:v>
                </c:pt>
                <c:pt idx="5">
                  <c:v>10</c:v>
                </c:pt>
                <c:pt idx="6">
                  <c:v>5</c:v>
                </c:pt>
                <c:pt idx="7">
                  <c:v>5</c:v>
                </c:pt>
                <c:pt idx="8">
                  <c:v>23</c:v>
                </c:pt>
                <c:pt idx="9">
                  <c:v>25</c:v>
                </c:pt>
                <c:pt idx="10">
                  <c:v>2</c:v>
                </c:pt>
                <c:pt idx="11">
                  <c:v>4</c:v>
                </c:pt>
                <c:pt idx="12">
                  <c:v>19</c:v>
                </c:pt>
                <c:pt idx="13">
                  <c:v>4</c:v>
                </c:pt>
                <c:pt idx="14">
                  <c:v>9</c:v>
                </c:pt>
                <c:pt idx="15">
                  <c:v>6</c:v>
                </c:pt>
                <c:pt idx="16">
                  <c:v>14</c:v>
                </c:pt>
                <c:pt idx="17">
                  <c:v>7</c:v>
                </c:pt>
                <c:pt idx="18">
                  <c:v>7</c:v>
                </c:pt>
                <c:pt idx="19">
                  <c:v>62</c:v>
                </c:pt>
                <c:pt idx="20">
                  <c:v>26</c:v>
                </c:pt>
                <c:pt idx="21">
                  <c:v>5</c:v>
                </c:pt>
                <c:pt idx="22">
                  <c:v>4</c:v>
                </c:pt>
                <c:pt idx="23">
                  <c:v>6</c:v>
                </c:pt>
                <c:pt idx="24">
                  <c:v>4</c:v>
                </c:pt>
                <c:pt idx="25">
                  <c:v>5</c:v>
                </c:pt>
                <c:pt idx="26">
                  <c:v>9</c:v>
                </c:pt>
                <c:pt idx="27">
                  <c:v>1</c:v>
                </c:pt>
                <c:pt idx="28">
                  <c:v>3</c:v>
                </c:pt>
                <c:pt idx="29">
                  <c:v>2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BB-47C4-B120-83BCA14CB9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rgbClr val="5B9BD5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Sheet1!$A$2:$A$32</c:f>
              <c:numCache>
                <c:formatCode>d\-mmm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Sheet1!$C$2:$C$32</c:f>
              <c:numCache>
                <c:formatCode>General</c:formatCode>
                <c:ptCount val="31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  <c:pt idx="5">
                  <c:v>4</c:v>
                </c:pt>
                <c:pt idx="6">
                  <c:v>6</c:v>
                </c:pt>
                <c:pt idx="7">
                  <c:v>8</c:v>
                </c:pt>
                <c:pt idx="8">
                  <c:v>11</c:v>
                </c:pt>
                <c:pt idx="9">
                  <c:v>8</c:v>
                </c:pt>
                <c:pt idx="10">
                  <c:v>4</c:v>
                </c:pt>
                <c:pt idx="11">
                  <c:v>3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0</c:v>
                </c:pt>
                <c:pt idx="16">
                  <c:v>4</c:v>
                </c:pt>
                <c:pt idx="17">
                  <c:v>1</c:v>
                </c:pt>
                <c:pt idx="18">
                  <c:v>5</c:v>
                </c:pt>
                <c:pt idx="19">
                  <c:v>7</c:v>
                </c:pt>
                <c:pt idx="20">
                  <c:v>4</c:v>
                </c:pt>
                <c:pt idx="21">
                  <c:v>8</c:v>
                </c:pt>
                <c:pt idx="22">
                  <c:v>9</c:v>
                </c:pt>
                <c:pt idx="23">
                  <c:v>10</c:v>
                </c:pt>
                <c:pt idx="24">
                  <c:v>1</c:v>
                </c:pt>
                <c:pt idx="25">
                  <c:v>6</c:v>
                </c:pt>
                <c:pt idx="26">
                  <c:v>6</c:v>
                </c:pt>
                <c:pt idx="27">
                  <c:v>2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BB-47C4-B120-83BCA14CB9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Sheet1!$A$2:$A$32</c:f>
              <c:numCache>
                <c:formatCode>d\-mmm</c:formatCode>
                <c:ptCount val="31"/>
                <c:pt idx="0">
                  <c:v>45413</c:v>
                </c:pt>
                <c:pt idx="1">
                  <c:v>45414</c:v>
                </c:pt>
                <c:pt idx="2">
                  <c:v>45415</c:v>
                </c:pt>
                <c:pt idx="3">
                  <c:v>45416</c:v>
                </c:pt>
                <c:pt idx="4">
                  <c:v>45417</c:v>
                </c:pt>
                <c:pt idx="5">
                  <c:v>45418</c:v>
                </c:pt>
                <c:pt idx="6">
                  <c:v>45419</c:v>
                </c:pt>
                <c:pt idx="7">
                  <c:v>45420</c:v>
                </c:pt>
                <c:pt idx="8">
                  <c:v>45421</c:v>
                </c:pt>
                <c:pt idx="9">
                  <c:v>45422</c:v>
                </c:pt>
                <c:pt idx="10">
                  <c:v>45423</c:v>
                </c:pt>
                <c:pt idx="11">
                  <c:v>45424</c:v>
                </c:pt>
                <c:pt idx="12">
                  <c:v>45425</c:v>
                </c:pt>
                <c:pt idx="13">
                  <c:v>45426</c:v>
                </c:pt>
                <c:pt idx="14">
                  <c:v>45427</c:v>
                </c:pt>
                <c:pt idx="15">
                  <c:v>45428</c:v>
                </c:pt>
                <c:pt idx="16">
                  <c:v>45429</c:v>
                </c:pt>
                <c:pt idx="17">
                  <c:v>45430</c:v>
                </c:pt>
                <c:pt idx="18">
                  <c:v>45431</c:v>
                </c:pt>
                <c:pt idx="19">
                  <c:v>45432</c:v>
                </c:pt>
                <c:pt idx="20">
                  <c:v>45433</c:v>
                </c:pt>
                <c:pt idx="21">
                  <c:v>45434</c:v>
                </c:pt>
                <c:pt idx="22">
                  <c:v>45435</c:v>
                </c:pt>
                <c:pt idx="23">
                  <c:v>45436</c:v>
                </c:pt>
                <c:pt idx="24">
                  <c:v>45437</c:v>
                </c:pt>
                <c:pt idx="25">
                  <c:v>45438</c:v>
                </c:pt>
                <c:pt idx="26">
                  <c:v>45439</c:v>
                </c:pt>
                <c:pt idx="27">
                  <c:v>45440</c:v>
                </c:pt>
                <c:pt idx="28">
                  <c:v>45441</c:v>
                </c:pt>
                <c:pt idx="29">
                  <c:v>45442</c:v>
                </c:pt>
                <c:pt idx="30">
                  <c:v>45443</c:v>
                </c:pt>
              </c:numCache>
            </c:numRef>
          </c:cat>
          <c:val>
            <c:numRef>
              <c:f>Sheet1!$D$2:$D$32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11-46F1-B7FE-5D9D8B2DD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5580416"/>
        <c:axId val="105581952"/>
      </c:lineChart>
      <c:dateAx>
        <c:axId val="10558041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81952"/>
        <c:crosses val="autoZero"/>
        <c:auto val="1"/>
        <c:lblOffset val="100"/>
        <c:baseTimeUnit val="days"/>
      </c:dateAx>
      <c:valAx>
        <c:axId val="10558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58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baseline="0" dirty="0">
                <a:solidFill>
                  <a:schemeClr val="tx1"/>
                </a:solidFill>
                <a:effectLst/>
              </a:rPr>
              <a:t>PT. ASDP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 </a:t>
            </a:r>
            <a:endParaRPr lang="en-ID" sz="18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1127808095013549"/>
          <c:y val="0.16625642306697996"/>
          <c:w val="0.46525857705413398"/>
          <c:h val="0.7238187681944320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E74-4614-980C-DC00807F2F70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BB-4625-96AD-8B4EC2E6B4F3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F71-4B8B-B8D6-F2B5B7733CDD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D3D-46CC-BE42-DB47D2061B84}"/>
              </c:ext>
            </c:extLst>
          </c:dPt>
          <c:dPt>
            <c:idx val="4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C4F-45C9-A34E-5A25A825C0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Klarifikasi ASDP terkait KMP Cakalang II milik ASDP yang sempat mati mesin saat berlayar ke Alor</c:v>
                </c:pt>
                <c:pt idx="1">
                  <c:v>Bupati Lampung Selatan yang menyerahkan bantuan CSR dari PT ASDP</c:v>
                </c:pt>
                <c:pt idx="2">
                  <c:v>ASDP yang dinilai berhasil dalam menghadapi arus mudik lebaran</c:v>
                </c:pt>
                <c:pt idx="3">
                  <c:v>Penambahan personel selama acara WWF berlangsung di Pelabuhan ASDP Ketapang</c:v>
                </c:pt>
                <c:pt idx="4">
                  <c:v>Informasi jadwal penyebrangan Kapal Ferry ASDP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18</c:v>
                </c:pt>
                <c:pt idx="2">
                  <c:v>33</c:v>
                </c:pt>
                <c:pt idx="3">
                  <c:v>84</c:v>
                </c:pt>
                <c:pt idx="4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C68-40D5-A954-A67A64DB8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267392"/>
        <c:axId val="86268928"/>
      </c:barChart>
      <c:catAx>
        <c:axId val="86267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68928"/>
        <c:crosses val="autoZero"/>
        <c:auto val="1"/>
        <c:lblAlgn val="ctr"/>
        <c:lblOffset val="100"/>
        <c:noMultiLvlLbl val="0"/>
      </c:catAx>
      <c:valAx>
        <c:axId val="86268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6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2472725419501"/>
          <c:y val="3.9120154604133497E-2"/>
          <c:w val="0.142393574582073"/>
          <c:h val="0.358739321031347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B1-4492-866E-779C28678A04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5B1-4492-866E-779C28678A04}"/>
              </c:ext>
            </c:extLst>
          </c:dPt>
          <c:dPt>
            <c:idx val="2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23D-4752-9732-BCF47C978955}"/>
              </c:ext>
            </c:extLst>
          </c:dPt>
          <c:dLbls>
            <c:dLbl>
              <c:idx val="0"/>
              <c:layout>
                <c:manualLayout>
                  <c:x val="-0.145612616589749"/>
                  <c:y val="-0.11091760286501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B1-4492-866E-779C28678A04}"/>
                </c:ext>
              </c:extLst>
            </c:dLbl>
            <c:dLbl>
              <c:idx val="1"/>
              <c:layout>
                <c:manualLayout>
                  <c:x val="0.149765529172661"/>
                  <c:y val="-3.337725230749819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5B1-4492-866E-779C28678A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C-95B1-4492-866E-779C28678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1.16108673315555E-2"/>
          <c:y val="0"/>
          <c:w val="0.98838922839899002"/>
          <c:h val="0.9834555891192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06648402951499"/>
          <c:y val="5.3341095908636497E-2"/>
          <c:w val="0.67441895564780796"/>
          <c:h val="0.758517384819576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3F-49E7-9559-D0A6DAF515F8}"/>
              </c:ext>
            </c:extLst>
          </c:dPt>
          <c:dPt>
            <c:idx val="1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3F-49E7-9559-D0A6DAF515F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3F-49E7-9559-D0A6DAF515F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3212</c:v>
                </c:pt>
                <c:pt idx="1">
                  <c:v>264</c:v>
                </c:pt>
                <c:pt idx="2">
                  <c:v>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3F-49E7-9559-D0A6DAF515F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658050352913201E-2"/>
          <c:y val="0.92627335750945605"/>
          <c:w val="0.79680624629560004"/>
          <c:h val="7.3726642490544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EC0F8-F3D1-4614-8AD7-99885EB26C43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B2E4B-EEDD-4169-9896-CD6F40B60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56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2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hapus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Ganti</a:t>
            </a:r>
            <a:r>
              <a:rPr lang="en-US" dirty="0"/>
              <a:t> yang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berkuasa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tambahin</a:t>
            </a:r>
            <a:r>
              <a:rPr lang="en-US" dirty="0"/>
              <a:t> yang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, </a:t>
            </a:r>
            <a:r>
              <a:rPr lang="en-US" dirty="0" err="1"/>
              <a:t>ganti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berkuasa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9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Ditambah angkanya yang 0% delete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8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0% hapus</a:t>
            </a:r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5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Cek </a:t>
            </a:r>
            <a:r>
              <a:rPr lang="en-US" dirty="0" err="1"/>
              <a:t>lagi</a:t>
            </a:r>
            <a:r>
              <a:rPr lang="en-US" dirty="0"/>
              <a:t> yang </a:t>
            </a:r>
            <a:r>
              <a:rPr lang="en-US" dirty="0" err="1"/>
              <a:t>poin</a:t>
            </a:r>
            <a:r>
              <a:rPr lang="en-US" dirty="0"/>
              <a:t> 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 topics refer ke web lain cari lagi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0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4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B2E4B-EEDD-4169-9896-CD6F40B60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3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531495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782" y="1403938"/>
            <a:ext cx="1252437" cy="1715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67032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JUDUL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49998"/>
            <a:ext cx="9144000" cy="49185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BC0B5-D18A-4638-97CC-EBCB1A4D8EF7}" type="datetime1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1374939"/>
            <a:ext cx="1252437" cy="17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60EF-81BA-489E-A480-9C2B020B096B}" type="datetime1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5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1155-47A4-4AF3-A46C-C737102537BC}" type="datetime1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19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579059"/>
            <a:ext cx="12192000" cy="269059"/>
          </a:xfrm>
          <a:prstGeom prst="rect">
            <a:avLst/>
          </a:prstGeom>
          <a:solidFill>
            <a:srgbClr val="009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180" y="6539870"/>
            <a:ext cx="2743200" cy="365125"/>
          </a:xfr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fld id="{AF8E6B55-4C49-4D54-BFF3-01D5111F1F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 l="23828" t="16850" r="-61" b="22524"/>
          <a:stretch/>
        </p:blipFill>
        <p:spPr bwMode="auto">
          <a:xfrm>
            <a:off x="3910" y="3413"/>
            <a:ext cx="10858988" cy="182880"/>
          </a:xfrm>
          <a:prstGeom prst="rect">
            <a:avLst/>
          </a:prstGeom>
          <a:solidFill>
            <a:srgbClr val="939598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 userDrawn="1"/>
        </p:nvSpPr>
        <p:spPr>
          <a:xfrm>
            <a:off x="9414080" y="3413"/>
            <a:ext cx="2797461" cy="182880"/>
          </a:xfrm>
          <a:prstGeom prst="rect">
            <a:avLst/>
          </a:prstGeom>
          <a:solidFill>
            <a:srgbClr val="009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2" descr="PNG Ima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073" y="267423"/>
            <a:ext cx="971339" cy="3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9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495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294804" y="4553775"/>
            <a:ext cx="3641821" cy="87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7" b="1">
                <a:solidFill>
                  <a:schemeClr val="bg1"/>
                </a:solidFill>
              </a:rPr>
              <a:t>Have any question?</a:t>
            </a:r>
          </a:p>
          <a:p>
            <a:r>
              <a:rPr lang="en-US" sz="1687">
                <a:solidFill>
                  <a:schemeClr val="bg1"/>
                </a:solidFill>
              </a:rPr>
              <a:t>Contact to : customer@nolimit.id</a:t>
            </a:r>
          </a:p>
          <a:p>
            <a:endParaRPr lang="en-US" sz="1687"/>
          </a:p>
        </p:txBody>
      </p:sp>
      <p:cxnSp>
        <p:nvCxnSpPr>
          <p:cNvPr id="10" name="Straight Connector 9"/>
          <p:cNvCxnSpPr/>
          <p:nvPr userDrawn="1"/>
        </p:nvCxnSpPr>
        <p:spPr>
          <a:xfrm rot="5400000">
            <a:off x="7884852" y="4874394"/>
            <a:ext cx="535607" cy="148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38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0" y="1128193"/>
            <a:ext cx="1218198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5679713"/>
            <a:ext cx="12181988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50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1663267" y="6315516"/>
            <a:ext cx="528735" cy="446799"/>
          </a:xfrm>
          <a:prstGeom prst="rect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796" y="230677"/>
            <a:ext cx="724744" cy="2991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573" y="1063880"/>
            <a:ext cx="10335064" cy="435133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230681"/>
            <a:ext cx="87549" cy="387047"/>
          </a:xfrm>
          <a:prstGeom prst="rect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E770-299E-4E86-9BF0-315346BEEBEB}" type="datetime1">
              <a:rPr lang="en-US" smtClean="0"/>
              <a:t>6/7/2024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7405311" y="6356354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NOLIMIT INDONESIA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240087" y="6356354"/>
            <a:ext cx="844911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31573" y="244210"/>
            <a:ext cx="10335064" cy="373514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114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4872" y="256080"/>
            <a:ext cx="10515600" cy="493429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1AAA-97E3-42C1-87B3-9AFAC8E979E4}" type="datetime1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67313" y="6356354"/>
            <a:ext cx="2158192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NOLIMIT INDONESIA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663267" y="6315516"/>
            <a:ext cx="528735" cy="44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30681"/>
            <a:ext cx="87549" cy="38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67313" y="6356354"/>
            <a:ext cx="2743200" cy="365125"/>
          </a:xfrm>
        </p:spPr>
        <p:txBody>
          <a:bodyPr/>
          <a:lstStyle>
            <a:lvl1pPr>
              <a:defRPr sz="1600">
                <a:solidFill>
                  <a:srgbClr val="00B0F0"/>
                </a:solidFill>
              </a:defRPr>
            </a:lvl1pPr>
          </a:lstStyle>
          <a:p>
            <a:fld id="{EA3DBF8F-BAC3-4B3D-9F79-C5CF1FD538F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796" y="230679"/>
            <a:ext cx="724744" cy="3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4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39A8-A0C7-4276-9059-49CDDBF52B91}" type="datetime1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130C-62F0-49CC-B725-1C6288A205D7}" type="datetime1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6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07F9-01C0-4195-95A7-180ECF59FA86}" type="datetime1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663267" y="6315516"/>
            <a:ext cx="528735" cy="446799"/>
          </a:xfrm>
          <a:prstGeom prst="rect">
            <a:avLst/>
          </a:prstGeom>
          <a:solidFill>
            <a:srgbClr val="43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5511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0179F-8727-44F3-8D67-4B5C568272B8}" type="datetime1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4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CCC-F64C-4546-A8E5-FF978CFAAF2D}" type="datetime1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E0F5-8569-4ABB-856F-88C2688AF39E}" type="datetime1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8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77A78-5D39-4260-99B0-03A053C12B1D}" type="datetime1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NOLIMIT INDONESIA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DBF8F-BAC3-4B3D-9F79-C5CF1FD53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emf"/><Relationship Id="rId7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emf"/><Relationship Id="rId7" Type="http://schemas.openxmlformats.org/officeDocument/2006/relationships/image" Target="../media/image2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emf"/><Relationship Id="rId7" Type="http://schemas.openxmlformats.org/officeDocument/2006/relationships/image" Target="../media/image2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emf"/><Relationship Id="rId7" Type="http://schemas.openxmlformats.org/officeDocument/2006/relationships/image" Target="../media/image2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 rot="10800000">
            <a:off x="5912660" y="5314953"/>
            <a:ext cx="328613" cy="283287"/>
          </a:xfrm>
          <a:prstGeom prst="triangle">
            <a:avLst/>
          </a:prstGeom>
          <a:solidFill>
            <a:srgbClr val="2BA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21" y="5792970"/>
            <a:ext cx="1596891" cy="659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7418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/>
              <a:t>ASDP</a:t>
            </a:r>
            <a:br>
              <a:rPr lang="en-US" sz="6600" dirty="0"/>
            </a:br>
            <a:r>
              <a:rPr lang="en-US" sz="5300" dirty="0"/>
              <a:t>Mei 2024</a:t>
            </a:r>
            <a:endParaRPr lang="id-ID" sz="5400" dirty="0"/>
          </a:p>
        </p:txBody>
      </p:sp>
    </p:spTree>
    <p:extLst>
      <p:ext uri="{BB962C8B-B14F-4D97-AF65-F5344CB8AC3E}">
        <p14:creationId xmlns:p14="http://schemas.microsoft.com/office/powerpoint/2010/main" val="345236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DD7E7-6753-4031-96D2-403F6B5E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8B06F-3D64-48E4-99C5-51E76640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11D370-2823-420F-B3CA-F05E61D2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KONTEN PALING BANYAK DIKOMENTARI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ACED7E-3F1A-4426-86DD-94971533D6FD}"/>
              </a:ext>
            </a:extLst>
          </p:cNvPr>
          <p:cNvGrpSpPr/>
          <p:nvPr/>
        </p:nvGrpSpPr>
        <p:grpSpPr>
          <a:xfrm>
            <a:off x="477393" y="766689"/>
            <a:ext cx="10116028" cy="5460295"/>
            <a:chOff x="2333" y="1307536"/>
            <a:chExt cx="10800346" cy="2002212"/>
          </a:xfrm>
        </p:grpSpPr>
        <p:graphicFrame>
          <p:nvGraphicFramePr>
            <p:cNvPr id="71" name="Chart 70">
              <a:extLst>
                <a:ext uri="{FF2B5EF4-FFF2-40B4-BE49-F238E27FC236}">
                  <a16:creationId xmlns:a16="http://schemas.microsoft.com/office/drawing/2014/main" id="{D71E3B99-392D-4FCA-88B7-4417354501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2392733"/>
                </p:ext>
              </p:extLst>
            </p:nvPr>
          </p:nvGraphicFramePr>
          <p:xfrm>
            <a:off x="115788" y="1455338"/>
            <a:ext cx="10686891" cy="18544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Rectangle: Rounded Corners 18">
              <a:extLst>
                <a:ext uri="{FF2B5EF4-FFF2-40B4-BE49-F238E27FC236}">
                  <a16:creationId xmlns:a16="http://schemas.microsoft.com/office/drawing/2014/main" id="{363897F2-0A3E-4066-ADEF-776797E42CD5}"/>
                </a:ext>
              </a:extLst>
            </p:cNvPr>
            <p:cNvSpPr/>
            <p:nvPr/>
          </p:nvSpPr>
          <p:spPr>
            <a:xfrm>
              <a:off x="2333" y="1307536"/>
              <a:ext cx="1756326" cy="20072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INSTAGRAM</a:t>
              </a:r>
              <a:endParaRPr lang="en-ID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34C208-A694-EC01-1F26-A11E724630EB}"/>
              </a:ext>
            </a:extLst>
          </p:cNvPr>
          <p:cNvSpPr txBox="1"/>
          <p:nvPr/>
        </p:nvSpPr>
        <p:spPr>
          <a:xfrm>
            <a:off x="10692703" y="1849974"/>
            <a:ext cx="1216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400" dirty="0">
                <a:solidFill>
                  <a:srgbClr val="000000"/>
                </a:solidFill>
                <a:latin typeface="Inter"/>
              </a:rPr>
              <a:t>542</a:t>
            </a:r>
            <a:r>
              <a:rPr lang="en-ID" sz="1400" dirty="0">
                <a:solidFill>
                  <a:srgbClr val="000000"/>
                </a:solidFill>
              </a:rPr>
              <a:t> </a:t>
            </a:r>
            <a:r>
              <a:rPr lang="en-US" sz="1400" dirty="0" err="1"/>
              <a:t>Komentar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635A5-13CF-3D2D-07A5-319CBE3B12CA}"/>
              </a:ext>
            </a:extLst>
          </p:cNvPr>
          <p:cNvSpPr txBox="1"/>
          <p:nvPr/>
        </p:nvSpPr>
        <p:spPr>
          <a:xfrm>
            <a:off x="10752687" y="2626889"/>
            <a:ext cx="112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400" dirty="0"/>
              <a:t>55</a:t>
            </a:r>
            <a:r>
              <a:rPr lang="en-US" sz="1400" dirty="0"/>
              <a:t> Komentar</a:t>
            </a: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0ECF8-A2A7-836F-7426-3A275AA61556}"/>
              </a:ext>
            </a:extLst>
          </p:cNvPr>
          <p:cNvSpPr txBox="1"/>
          <p:nvPr/>
        </p:nvSpPr>
        <p:spPr>
          <a:xfrm>
            <a:off x="10791058" y="3377931"/>
            <a:ext cx="112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400" dirty="0">
                <a:solidFill>
                  <a:srgbClr val="000000"/>
                </a:solidFill>
                <a:latin typeface="Inter"/>
              </a:rPr>
              <a:t>35</a:t>
            </a:r>
            <a:r>
              <a:rPr lang="en-ID" sz="1400" dirty="0">
                <a:solidFill>
                  <a:srgbClr val="000000"/>
                </a:solidFill>
              </a:rPr>
              <a:t> </a:t>
            </a:r>
            <a:r>
              <a:rPr lang="en-US" sz="1400" dirty="0" err="1"/>
              <a:t>Komentar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3E6CA-EEA1-E101-D39F-2C5E844E57BD}"/>
              </a:ext>
            </a:extLst>
          </p:cNvPr>
          <p:cNvSpPr txBox="1"/>
          <p:nvPr/>
        </p:nvSpPr>
        <p:spPr>
          <a:xfrm>
            <a:off x="10759671" y="4109126"/>
            <a:ext cx="112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400" dirty="0"/>
              <a:t>33</a:t>
            </a:r>
            <a:r>
              <a:rPr lang="en-US" sz="1400" dirty="0"/>
              <a:t> Komentar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8094B8-6A7E-0939-963F-795AD4CB7B8F}"/>
              </a:ext>
            </a:extLst>
          </p:cNvPr>
          <p:cNvSpPr txBox="1"/>
          <p:nvPr/>
        </p:nvSpPr>
        <p:spPr>
          <a:xfrm>
            <a:off x="10752687" y="4873273"/>
            <a:ext cx="112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D" sz="1400" dirty="0"/>
              <a:t>30</a:t>
            </a:r>
            <a:r>
              <a:rPr lang="en-US" sz="1400" dirty="0"/>
              <a:t> Komentar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7799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56910-E450-E944-A33C-A27359A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5176-5CF6-4946-9029-F231610B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D9D95C-4C25-1B4D-B405-7CEFD6C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SIMPULAN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095C6-CD1D-C944-8EB8-61E88768E4C5}"/>
              </a:ext>
            </a:extLst>
          </p:cNvPr>
          <p:cNvSpPr/>
          <p:nvPr/>
        </p:nvSpPr>
        <p:spPr>
          <a:xfrm>
            <a:off x="331573" y="869515"/>
            <a:ext cx="11427788" cy="5345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Pada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sz="1800" dirty="0"/>
              <a:t>Mei </a:t>
            </a:r>
            <a:r>
              <a:rPr lang="en-US" dirty="0"/>
              <a:t>2024, PT. ASDP </a:t>
            </a:r>
            <a:r>
              <a:rPr lang="en-US" dirty="0" err="1"/>
              <a:t>mencatatkan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di </a:t>
            </a:r>
            <a:r>
              <a:rPr lang="en-US" b="1" dirty="0" err="1"/>
              <a:t>Tiktok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b="1" dirty="0"/>
              <a:t>engagement rate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30,93%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di Pelabuhan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online.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platform Instagram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b="1" dirty="0"/>
              <a:t>total engagement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platform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b="1" dirty="0"/>
              <a:t>11.643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post yang </a:t>
            </a:r>
            <a:r>
              <a:rPr lang="en-US" dirty="0" err="1"/>
              <a:t>banyak</a:t>
            </a:r>
            <a:r>
              <a:rPr lang="en-US" dirty="0"/>
              <a:t> dan netizen yang </a:t>
            </a:r>
            <a:r>
              <a:rPr lang="en-US" dirty="0" err="1"/>
              <a:t>aktif</a:t>
            </a:r>
            <a:r>
              <a:rPr lang="en-US" b="1" dirty="0"/>
              <a:t>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PT. ASDP mendapatkan engagement tertinggi pada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b="1" dirty="0"/>
              <a:t>Kamis</a:t>
            </a:r>
            <a:r>
              <a:rPr lang="en-US" dirty="0"/>
              <a:t> pada </a:t>
            </a:r>
            <a:r>
              <a:rPr lang="en-US" dirty="0" err="1"/>
              <a:t>pukul</a:t>
            </a:r>
            <a:r>
              <a:rPr lang="en-US" dirty="0"/>
              <a:t> </a:t>
            </a:r>
            <a:r>
              <a:rPr lang="en-US" b="1" dirty="0"/>
              <a:t>12:00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Konten yang paling disukai di Instagram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Promotion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tiket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penyebrangan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NTT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online.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6838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9"/>
          <a:stretch/>
        </p:blipFill>
        <p:spPr>
          <a:xfrm>
            <a:off x="-12880" y="12879"/>
            <a:ext cx="12204879" cy="6851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662F3A-5940-48EA-AFFF-79444E2135A4}"/>
              </a:ext>
            </a:extLst>
          </p:cNvPr>
          <p:cNvSpPr/>
          <p:nvPr/>
        </p:nvSpPr>
        <p:spPr>
          <a:xfrm>
            <a:off x="0" y="1895061"/>
            <a:ext cx="12192000" cy="2756452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MEDIA DARING</a:t>
            </a:r>
          </a:p>
        </p:txBody>
      </p:sp>
    </p:spTree>
    <p:extLst>
      <p:ext uri="{BB962C8B-B14F-4D97-AF65-F5344CB8AC3E}">
        <p14:creationId xmlns:p14="http://schemas.microsoft.com/office/powerpoint/2010/main" val="141362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GAMBARAN UMUM</a:t>
            </a:r>
            <a:endParaRPr lang="id-ID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5387CD-DF4F-4A1C-96FE-DE6774E0E5F5}"/>
              </a:ext>
            </a:extLst>
          </p:cNvPr>
          <p:cNvCxnSpPr>
            <a:cxnSpLocks/>
          </p:cNvCxnSpPr>
          <p:nvPr/>
        </p:nvCxnSpPr>
        <p:spPr>
          <a:xfrm>
            <a:off x="3653852" y="1103971"/>
            <a:ext cx="0" cy="49227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126C728-91DA-4604-AA7A-631E4B68E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042255"/>
              </p:ext>
            </p:extLst>
          </p:nvPr>
        </p:nvGraphicFramePr>
        <p:xfrm>
          <a:off x="671888" y="1067033"/>
          <a:ext cx="2562675" cy="5040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5949FE1B-5265-4CB0-A3EC-F1BB2D5BC856}"/>
              </a:ext>
            </a:extLst>
          </p:cNvPr>
          <p:cNvSpPr/>
          <p:nvPr/>
        </p:nvSpPr>
        <p:spPr>
          <a:xfrm>
            <a:off x="5175195" y="612805"/>
            <a:ext cx="1841610" cy="269223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PT. ASDP</a:t>
            </a:r>
            <a:endParaRPr lang="en-ID" sz="1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17F0A-DD0C-4F62-ACF5-AFDE3BA420DD}"/>
              </a:ext>
            </a:extLst>
          </p:cNvPr>
          <p:cNvCxnSpPr>
            <a:cxnSpLocks/>
          </p:cNvCxnSpPr>
          <p:nvPr/>
        </p:nvCxnSpPr>
        <p:spPr>
          <a:xfrm>
            <a:off x="8525736" y="1102798"/>
            <a:ext cx="0" cy="525238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7A474A-62E1-4C6C-B807-B41E4BD08351}"/>
              </a:ext>
            </a:extLst>
          </p:cNvPr>
          <p:cNvSpPr txBox="1"/>
          <p:nvPr/>
        </p:nvSpPr>
        <p:spPr>
          <a:xfrm>
            <a:off x="9940469" y="110397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 Value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9A200-649D-4372-94C5-632FF1E13DF6}"/>
              </a:ext>
            </a:extLst>
          </p:cNvPr>
          <p:cNvSpPr txBox="1"/>
          <p:nvPr/>
        </p:nvSpPr>
        <p:spPr>
          <a:xfrm>
            <a:off x="9462711" y="3728990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Rp.</a:t>
            </a:r>
            <a:r>
              <a:rPr lang="en-ID" sz="1800" b="0" i="0" u="none" strike="noStrike" dirty="0">
                <a:effectLst/>
              </a:rPr>
              <a:t> 5.273.250.000</a:t>
            </a:r>
            <a:endParaRPr lang="en-ID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043C4F6-5D1E-4F78-B384-8A945A6BA2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415987"/>
              </p:ext>
            </p:extLst>
          </p:nvPr>
        </p:nvGraphicFramePr>
        <p:xfrm>
          <a:off x="4302942" y="2064064"/>
          <a:ext cx="3662582" cy="3002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477B6D8-3730-4189-9B98-9A6B37FDE1C0}"/>
              </a:ext>
            </a:extLst>
          </p:cNvPr>
          <p:cNvSpPr txBox="1"/>
          <p:nvPr/>
        </p:nvSpPr>
        <p:spPr>
          <a:xfrm>
            <a:off x="5294604" y="1103499"/>
            <a:ext cx="185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Sentiment </a:t>
            </a:r>
            <a:r>
              <a:rPr lang="en-US" b="1" dirty="0" err="1"/>
              <a:t>Artikel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507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2F464-1619-45B5-8698-34B58684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AD8B-D518-45F4-A03A-0DA30183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67DE2-23C2-4146-A49F-A1229541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198490"/>
            <a:ext cx="10335064" cy="373514"/>
          </a:xfrm>
        </p:spPr>
        <p:txBody>
          <a:bodyPr/>
          <a:lstStyle/>
          <a:p>
            <a:r>
              <a:rPr lang="en-US"/>
              <a:t>PERCAKAPAN HARI KE HARI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4D4130D-1F25-4D0A-957E-57DB18D7A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197782"/>
              </p:ext>
            </p:extLst>
          </p:nvPr>
        </p:nvGraphicFramePr>
        <p:xfrm>
          <a:off x="193040" y="1071795"/>
          <a:ext cx="11449395" cy="524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peech Bubble: Rectangle with Corners Rounded 9">
            <a:extLst>
              <a:ext uri="{FF2B5EF4-FFF2-40B4-BE49-F238E27FC236}">
                <a16:creationId xmlns:a16="http://schemas.microsoft.com/office/drawing/2014/main" id="{611FE5E9-88C2-1110-81D3-32F8F6A19AEA}"/>
              </a:ext>
            </a:extLst>
          </p:cNvPr>
          <p:cNvSpPr/>
          <p:nvPr/>
        </p:nvSpPr>
        <p:spPr>
          <a:xfrm flipH="1">
            <a:off x="8663481" y="1463280"/>
            <a:ext cx="2375609" cy="841150"/>
          </a:xfrm>
          <a:prstGeom prst="wedgeRoundRectCallout">
            <a:avLst>
              <a:gd name="adj1" fmla="val 91023"/>
              <a:gd name="adj2" fmla="val -2146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>
                <a:solidFill>
                  <a:schemeClr val="bg1"/>
                </a:solidFill>
              </a:rPr>
              <a:t>Pengamanan dan penambahan personel di Pelabuhan Ketapang saat WWF berlangsung</a:t>
            </a:r>
            <a:endParaRPr lang="sv-SE" sz="12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Speech Bubble: Rectangle with Corners Rounded 9">
            <a:extLst>
              <a:ext uri="{FF2B5EF4-FFF2-40B4-BE49-F238E27FC236}">
                <a16:creationId xmlns:a16="http://schemas.microsoft.com/office/drawing/2014/main" id="{FE139739-1E3B-1ACC-4378-761DDA0ED763}"/>
              </a:ext>
            </a:extLst>
          </p:cNvPr>
          <p:cNvSpPr/>
          <p:nvPr/>
        </p:nvSpPr>
        <p:spPr>
          <a:xfrm flipH="1">
            <a:off x="1250656" y="3429000"/>
            <a:ext cx="2375609" cy="841150"/>
          </a:xfrm>
          <a:prstGeom prst="wedgeRoundRectCallout">
            <a:avLst>
              <a:gd name="adj1" fmla="val -59093"/>
              <a:gd name="adj2" fmla="val 84824"/>
              <a:gd name="adj3" fmla="val 16667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>
                <a:solidFill>
                  <a:schemeClr val="bg1"/>
                </a:solidFill>
              </a:rPr>
              <a:t>Informasi layanan pemesanan tiket di ASDP Kupang </a:t>
            </a:r>
            <a:endParaRPr lang="sv-SE" sz="1200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881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ISU TERTINGGI</a:t>
            </a:r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F94134-0897-41C8-A08B-880CCBFC5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519988"/>
              </p:ext>
            </p:extLst>
          </p:nvPr>
        </p:nvGraphicFramePr>
        <p:xfrm>
          <a:off x="121301" y="557922"/>
          <a:ext cx="11553384" cy="516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9C95E6BD-CADE-41CA-8D8F-CD828044C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373438"/>
              </p:ext>
            </p:extLst>
          </p:nvPr>
        </p:nvGraphicFramePr>
        <p:xfrm>
          <a:off x="2964314" y="6102609"/>
          <a:ext cx="5751657" cy="39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19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 PORTAL BERITA TERATAS</a:t>
            </a:r>
            <a:endParaRPr lang="id-ID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6CB061-ABB1-9A48-9DF9-F0CB1711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74734"/>
              </p:ext>
            </p:extLst>
          </p:nvPr>
        </p:nvGraphicFramePr>
        <p:xfrm>
          <a:off x="317718" y="1349530"/>
          <a:ext cx="11056864" cy="45539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2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32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1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954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  <a:cs typeface="Verdana"/>
                        </a:rPr>
                        <a:t>No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Verdana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lt1"/>
                          </a:solidFill>
                          <a:latin typeface="+mn-lt"/>
                          <a:cs typeface="Verdana"/>
                        </a:rPr>
                        <a:t>Portal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+mn-lt"/>
                          <a:cs typeface="Verdana"/>
                        </a:rPr>
                        <a:t>Berita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  <a:cs typeface="Verdana"/>
                      </a:endParaRPr>
                    </a:p>
                  </a:txBody>
                  <a:tcPr marL="64271" marR="64271" marT="32135" marB="3213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Neutral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4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kupang.tribunnews.com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humas.polri.go.id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banten.jpnn.com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antaranews.com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9092285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liputan6.com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headtopics.com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ekonomi.republika.co.id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jpnn.co.id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444">
                <a:tc>
                  <a:txBody>
                    <a:bodyPr/>
                    <a:lstStyle/>
                    <a:p>
                      <a:pPr algn="ctr" fontAlgn="auto"/>
                      <a:r>
                        <a:rPr lang="en-ID" sz="1400" b="0" i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ntb.idntimes.com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dirty="0">
                          <a:solidFill>
                            <a:srgbClr val="051C26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ID" sz="1400" b="0" i="0" dirty="0">
                        <a:solidFill>
                          <a:srgbClr val="051C26"/>
                        </a:solidFill>
                        <a:effectLst/>
                        <a:latin typeface="+mn-lt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E5E0FE60-6A43-4780-8190-DB440BEC2708}"/>
              </a:ext>
            </a:extLst>
          </p:cNvPr>
          <p:cNvSpPr/>
          <p:nvPr/>
        </p:nvSpPr>
        <p:spPr>
          <a:xfrm>
            <a:off x="5175195" y="877275"/>
            <a:ext cx="1841610" cy="269223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PT. ASDP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8092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SAMPEL ARTIKEL</a:t>
            </a:r>
            <a:endParaRPr lang="id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DD0371-0798-402C-8518-93C25AA81830}"/>
              </a:ext>
            </a:extLst>
          </p:cNvPr>
          <p:cNvCxnSpPr/>
          <p:nvPr/>
        </p:nvCxnSpPr>
        <p:spPr>
          <a:xfrm>
            <a:off x="15805" y="3822516"/>
            <a:ext cx="12192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2F6A3B-E4FD-4AFA-AA85-1DA3C0E4F434}"/>
              </a:ext>
            </a:extLst>
          </p:cNvPr>
          <p:cNvCxnSpPr>
            <a:cxnSpLocks/>
          </p:cNvCxnSpPr>
          <p:nvPr/>
        </p:nvCxnSpPr>
        <p:spPr>
          <a:xfrm>
            <a:off x="3837709" y="994761"/>
            <a:ext cx="0" cy="30415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C8388D-1601-453F-8E7B-7F3C215E4AB4}"/>
              </a:ext>
            </a:extLst>
          </p:cNvPr>
          <p:cNvCxnSpPr>
            <a:cxnSpLocks/>
          </p:cNvCxnSpPr>
          <p:nvPr/>
        </p:nvCxnSpPr>
        <p:spPr>
          <a:xfrm>
            <a:off x="8289657" y="994761"/>
            <a:ext cx="0" cy="308740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DF4CEA-C93B-46A3-AD64-5E3A3816EE8C}"/>
              </a:ext>
            </a:extLst>
          </p:cNvPr>
          <p:cNvCxnSpPr>
            <a:cxnSpLocks/>
          </p:cNvCxnSpPr>
          <p:nvPr/>
        </p:nvCxnSpPr>
        <p:spPr>
          <a:xfrm>
            <a:off x="3837709" y="4082170"/>
            <a:ext cx="0" cy="263930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B13642-75B3-46EE-A8C3-8749D060E2D2}"/>
              </a:ext>
            </a:extLst>
          </p:cNvPr>
          <p:cNvCxnSpPr>
            <a:cxnSpLocks/>
          </p:cNvCxnSpPr>
          <p:nvPr/>
        </p:nvCxnSpPr>
        <p:spPr>
          <a:xfrm>
            <a:off x="8289657" y="4097922"/>
            <a:ext cx="0" cy="24409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7792B9D4-1D05-4FCC-9498-4874304B5C27}"/>
              </a:ext>
            </a:extLst>
          </p:cNvPr>
          <p:cNvSpPr/>
          <p:nvPr/>
        </p:nvSpPr>
        <p:spPr>
          <a:xfrm>
            <a:off x="5175195" y="612805"/>
            <a:ext cx="1841610" cy="269223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PT. ASDP</a:t>
            </a:r>
            <a:endParaRPr lang="en-ID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04AAE2-2C75-4BF3-AA96-8D273D0A6372}"/>
              </a:ext>
            </a:extLst>
          </p:cNvPr>
          <p:cNvSpPr txBox="1"/>
          <p:nvPr/>
        </p:nvSpPr>
        <p:spPr>
          <a:xfrm>
            <a:off x="303921" y="3172254"/>
            <a:ext cx="360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https://banten.jpnn.com/banten-terkini/4219/terbaru-jadwal-kapal-laut-hari-ini-asdp-siapkan-20-feri-buat-penyeberangan-merak-bakauheni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09B89-AF1A-41F3-8173-3039CC5EAF35}"/>
              </a:ext>
            </a:extLst>
          </p:cNvPr>
          <p:cNvSpPr/>
          <p:nvPr/>
        </p:nvSpPr>
        <p:spPr>
          <a:xfrm>
            <a:off x="4457810" y="3188865"/>
            <a:ext cx="34031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https://www.liputan6.com/bisnis/read/5606733/asdp-jual-tiket-penyeberangan-online-di-seluruh-pelabuhan-pada-2024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DB8C51-9AA1-435E-BBAB-C8A6769E1FCA}"/>
              </a:ext>
            </a:extLst>
          </p:cNvPr>
          <p:cNvSpPr txBox="1"/>
          <p:nvPr/>
        </p:nvSpPr>
        <p:spPr>
          <a:xfrm>
            <a:off x="237709" y="6150197"/>
            <a:ext cx="360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https://kupang.tribunnews.com/2024/05/25/jadwal-kapal-ferry-asdp-kupang-ntt-minggu-26-mei-2024-kmp-lakaan-kupang-larantuka-adonara-lewoleba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10FDFD-7AF9-4C81-8B97-BD800675AF08}"/>
              </a:ext>
            </a:extLst>
          </p:cNvPr>
          <p:cNvSpPr txBox="1"/>
          <p:nvPr/>
        </p:nvSpPr>
        <p:spPr>
          <a:xfrm>
            <a:off x="4324824" y="6150197"/>
            <a:ext cx="360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https://www.idntimes.com/business/economy/vadhia-lidyana-1/libur-panjang-waisak-tiket-kapal-asdp-danau-toba-ludes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DCADD7-E59F-47BB-9817-B5E8B9BDDB07}"/>
              </a:ext>
            </a:extLst>
          </p:cNvPr>
          <p:cNvSpPr txBox="1"/>
          <p:nvPr/>
        </p:nvSpPr>
        <p:spPr>
          <a:xfrm>
            <a:off x="8484998" y="3153135"/>
            <a:ext cx="3600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https://www.antaranews.com/berita/4125894/asdp-catat-pengguna-aplikasi-ferizy-capai-232-juta-orang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3F2A47-E04D-4538-A0F2-4185A4BE9108}"/>
              </a:ext>
            </a:extLst>
          </p:cNvPr>
          <p:cNvSpPr txBox="1"/>
          <p:nvPr/>
        </p:nvSpPr>
        <p:spPr>
          <a:xfrm>
            <a:off x="8484998" y="5850115"/>
            <a:ext cx="360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/>
              <a:t>https://humas.polri.go.id/2024/05/25/bersama-polisi-jaga-jalur-penyeberangan-di-pelabuhan-rakyat-pokmas-kelautan-banyuwangi-dukung-wwf-ke-10-4/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BA88E-DF5B-2093-1250-AEF1F7FB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28" y="1079790"/>
            <a:ext cx="2132384" cy="209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CCA9DC-1159-CCEA-9C15-C711F73C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51" y="1140945"/>
            <a:ext cx="2141865" cy="2093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A94B2-82E2-8B0A-87F4-A4A0BCF05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42" y="1099533"/>
            <a:ext cx="2177329" cy="19688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7A40BA-E997-255F-924A-A2F1F3AD5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80" y="4117313"/>
            <a:ext cx="2022600" cy="1982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AB2948-C511-E188-50A3-F9E4D096F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778" y="4025281"/>
            <a:ext cx="2248838" cy="2077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A719F2-301E-500D-D978-FB49643B1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255" y="4246348"/>
            <a:ext cx="2517856" cy="15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SIMPULAN</a:t>
            </a:r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671889" y="617725"/>
            <a:ext cx="10735626" cy="5738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Pada </a:t>
            </a:r>
            <a:r>
              <a:rPr lang="en-US" dirty="0" err="1">
                <a:solidFill>
                  <a:schemeClr val="bg1"/>
                </a:solidFill>
              </a:rPr>
              <a:t>Bulan</a:t>
            </a:r>
            <a:r>
              <a:rPr lang="en-US" dirty="0">
                <a:solidFill>
                  <a:schemeClr val="bg1"/>
                </a:solidFill>
              </a:rPr>
              <a:t> Mei</a:t>
            </a:r>
            <a:r>
              <a:rPr lang="en-US" sz="1800" dirty="0"/>
              <a:t> </a:t>
            </a:r>
            <a:r>
              <a:rPr lang="en-US" dirty="0"/>
              <a:t>2024</a:t>
            </a:r>
            <a:r>
              <a:rPr lang="en-US" dirty="0">
                <a:solidFill>
                  <a:schemeClr val="bg1"/>
                </a:solidFill>
              </a:rPr>
              <a:t>, pemberitaan terkait PT. ASDP di media daring memiliki </a:t>
            </a:r>
            <a:r>
              <a:rPr lang="en-US" b="1" dirty="0" err="1">
                <a:solidFill>
                  <a:schemeClr val="bg1"/>
                </a:solidFill>
              </a:rPr>
              <a:t>sentimen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positif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75% </a:t>
            </a:r>
            <a:r>
              <a:rPr lang="en-US" dirty="0">
                <a:solidFill>
                  <a:schemeClr val="bg1"/>
                </a:solidFill>
              </a:rPr>
              <a:t>dan </a:t>
            </a:r>
            <a:r>
              <a:rPr lang="en-US" b="1" dirty="0">
                <a:solidFill>
                  <a:schemeClr val="bg1"/>
                </a:solidFill>
              </a:rPr>
              <a:t>sentiment </a:t>
            </a:r>
            <a:r>
              <a:rPr lang="en-US" b="1" dirty="0" err="1">
                <a:solidFill>
                  <a:schemeClr val="bg1"/>
                </a:solidFill>
              </a:rPr>
              <a:t>netral</a:t>
            </a:r>
            <a:r>
              <a:rPr lang="en-US" b="1" dirty="0">
                <a:solidFill>
                  <a:schemeClr val="bg1"/>
                </a:solidFill>
              </a:rPr>
              <a:t> 25%.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Selama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periode</a:t>
            </a:r>
            <a:r>
              <a:rPr lang="en-US" dirty="0">
                <a:solidFill>
                  <a:schemeClr val="bg1"/>
                </a:solidFill>
              </a:rPr>
              <a:t> ini, sentimen positif tertinggi terjadi pada </a:t>
            </a:r>
            <a:r>
              <a:rPr lang="en-US" dirty="0" err="1">
                <a:solidFill>
                  <a:schemeClr val="bg1"/>
                </a:solidFill>
              </a:rPr>
              <a:t>tanggal</a:t>
            </a:r>
            <a:r>
              <a:rPr lang="en-US" dirty="0">
                <a:solidFill>
                  <a:schemeClr val="bg1"/>
                </a:solidFill>
              </a:rPr>
              <a:t> 20 Mei </a:t>
            </a:r>
            <a:r>
              <a:rPr lang="en-US" dirty="0" err="1">
                <a:solidFill>
                  <a:schemeClr val="bg1"/>
                </a:solidFill>
              </a:rPr>
              <a:t>terkait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pengamanan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penambahan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personel</a:t>
            </a:r>
            <a:r>
              <a:rPr lang="en-US" dirty="0">
                <a:solidFill>
                  <a:schemeClr val="bg1"/>
                </a:solidFill>
              </a:rPr>
              <a:t> di Pelabuhan Ketapang  </a:t>
            </a:r>
            <a:r>
              <a:rPr lang="en-US" dirty="0" err="1">
                <a:solidFill>
                  <a:schemeClr val="bg1"/>
                </a:solidFill>
              </a:rPr>
              <a:t>selama</a:t>
            </a:r>
            <a:r>
              <a:rPr lang="en-US" dirty="0">
                <a:solidFill>
                  <a:schemeClr val="bg1"/>
                </a:solidFill>
              </a:rPr>
              <a:t> WWF </a:t>
            </a:r>
            <a:r>
              <a:rPr lang="en-US" dirty="0" err="1">
                <a:solidFill>
                  <a:schemeClr val="bg1"/>
                </a:solidFill>
              </a:rPr>
              <a:t>berlangsung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Selain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sentimen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netral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tertinggi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terjadi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tanggal</a:t>
            </a:r>
            <a:r>
              <a:rPr lang="en-US" dirty="0">
                <a:solidFill>
                  <a:schemeClr val="bg1"/>
                </a:solidFill>
              </a:rPr>
              <a:t> 09 Mei </a:t>
            </a:r>
            <a:r>
              <a:rPr lang="en-US" dirty="0" err="1">
                <a:solidFill>
                  <a:schemeClr val="bg1"/>
                </a:solidFill>
              </a:rPr>
              <a:t>terkait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pemberitaan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layanan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pemesanan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tiket</a:t>
            </a:r>
            <a:r>
              <a:rPr lang="en-US" dirty="0">
                <a:solidFill>
                  <a:schemeClr val="bg1"/>
                </a:solidFill>
              </a:rPr>
              <a:t> di ASDP </a:t>
            </a:r>
            <a:r>
              <a:rPr lang="en-US" dirty="0" err="1">
                <a:solidFill>
                  <a:schemeClr val="bg1"/>
                </a:solidFill>
              </a:rPr>
              <a:t>Kupang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  <a:cs typeface="Segoe UI" panose="020B0502040204020203" pitchFamily="34" charset="0"/>
              </a:rPr>
              <a:t>kupang.tribunnews.com </a:t>
            </a:r>
            <a:r>
              <a:rPr lang="en-US" dirty="0" err="1">
                <a:solidFill>
                  <a:schemeClr val="bg1"/>
                </a:solidFill>
              </a:rPr>
              <a:t>menjadi</a:t>
            </a:r>
            <a:r>
              <a:rPr lang="en-US" dirty="0">
                <a:solidFill>
                  <a:schemeClr val="bg1"/>
                </a:solidFill>
              </a:rPr>
              <a:t> media yang paling banyak memberitakan PT. ASDP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total 78 </a:t>
            </a:r>
            <a:r>
              <a:rPr lang="en-US" dirty="0" err="1">
                <a:solidFill>
                  <a:schemeClr val="bg1"/>
                </a:solidFill>
              </a:rPr>
              <a:t>pemberitaan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sv-SE" i="0" strike="noStrike" dirty="0">
              <a:solidFill>
                <a:schemeClr val="bg1"/>
              </a:solidFill>
              <a:effectLst/>
            </a:endParaRPr>
          </a:p>
          <a:p>
            <a:pPr algn="just">
              <a:lnSpc>
                <a:spcPct val="150000"/>
              </a:lnSpc>
            </a:pPr>
            <a:endParaRPr lang="fi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96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86378"/>
            <a:ext cx="12192000" cy="2779318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TextBox 8"/>
          <p:cNvSpPr txBox="1"/>
          <p:nvPr/>
        </p:nvSpPr>
        <p:spPr>
          <a:xfrm>
            <a:off x="738697" y="2895088"/>
            <a:ext cx="998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REPUTATION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99081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79"/>
          <a:stretch/>
        </p:blipFill>
        <p:spPr>
          <a:xfrm>
            <a:off x="-12880" y="12879"/>
            <a:ext cx="12204879" cy="6851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662F3A-5940-48EA-AFFF-79444E2135A4}"/>
              </a:ext>
            </a:extLst>
          </p:cNvPr>
          <p:cNvSpPr/>
          <p:nvPr/>
        </p:nvSpPr>
        <p:spPr>
          <a:xfrm>
            <a:off x="0" y="1895061"/>
            <a:ext cx="12192000" cy="2756452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SOSIAL MEDIA</a:t>
            </a:r>
          </a:p>
        </p:txBody>
      </p:sp>
    </p:spTree>
    <p:extLst>
      <p:ext uri="{BB962C8B-B14F-4D97-AF65-F5344CB8AC3E}">
        <p14:creationId xmlns:p14="http://schemas.microsoft.com/office/powerpoint/2010/main" val="362690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2F464-1619-45B5-8698-34B58684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AD8B-D518-45F4-A03A-0DA30183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67DE2-23C2-4146-A49F-A1229541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GAMBARAN UMUM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CEAF4A-303E-BA4C-BEC6-5AEFAE5F4335}"/>
              </a:ext>
            </a:extLst>
          </p:cNvPr>
          <p:cNvCxnSpPr>
            <a:cxnSpLocks/>
          </p:cNvCxnSpPr>
          <p:nvPr/>
        </p:nvCxnSpPr>
        <p:spPr>
          <a:xfrm>
            <a:off x="6285260" y="1044950"/>
            <a:ext cx="0" cy="2475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853D18E-6F39-45F5-B015-EF231FC19E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992630"/>
              </p:ext>
            </p:extLst>
          </p:nvPr>
        </p:nvGraphicFramePr>
        <p:xfrm>
          <a:off x="7658390" y="1118180"/>
          <a:ext cx="3008247" cy="2310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612BC64-FAC0-4452-93A6-07319D339DFB}"/>
              </a:ext>
            </a:extLst>
          </p:cNvPr>
          <p:cNvSpPr txBox="1"/>
          <p:nvPr/>
        </p:nvSpPr>
        <p:spPr>
          <a:xfrm>
            <a:off x="8576968" y="715695"/>
            <a:ext cx="11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Sentiment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5A34AFAC-1EB6-42FA-BD26-89A3710FCFC6}"/>
              </a:ext>
            </a:extLst>
          </p:cNvPr>
          <p:cNvSpPr txBox="1"/>
          <p:nvPr/>
        </p:nvSpPr>
        <p:spPr>
          <a:xfrm>
            <a:off x="2685496" y="716439"/>
            <a:ext cx="13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Talk &amp; Talker</a:t>
            </a:r>
          </a:p>
        </p:txBody>
      </p:sp>
      <p:cxnSp>
        <p:nvCxnSpPr>
          <p:cNvPr id="6" name="Konektor Lurus 5">
            <a:extLst>
              <a:ext uri="{FF2B5EF4-FFF2-40B4-BE49-F238E27FC236}">
                <a16:creationId xmlns:a16="http://schemas.microsoft.com/office/drawing/2014/main" id="{2152D61B-2CEA-4946-ADA5-DDA287E6E8E9}"/>
              </a:ext>
            </a:extLst>
          </p:cNvPr>
          <p:cNvCxnSpPr/>
          <p:nvPr/>
        </p:nvCxnSpPr>
        <p:spPr>
          <a:xfrm>
            <a:off x="435256" y="624349"/>
            <a:ext cx="100295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Bagan 9">
            <a:extLst>
              <a:ext uri="{FF2B5EF4-FFF2-40B4-BE49-F238E27FC236}">
                <a16:creationId xmlns:a16="http://schemas.microsoft.com/office/drawing/2014/main" id="{F6C6A747-9263-4AF6-8816-F5D04E094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987750"/>
              </p:ext>
            </p:extLst>
          </p:nvPr>
        </p:nvGraphicFramePr>
        <p:xfrm>
          <a:off x="522343" y="1377283"/>
          <a:ext cx="5573657" cy="1889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D778BC3-F61B-4936-91D5-F94D0C8FA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025225"/>
              </p:ext>
            </p:extLst>
          </p:nvPr>
        </p:nvGraphicFramePr>
        <p:xfrm>
          <a:off x="2017486" y="4073490"/>
          <a:ext cx="8447314" cy="2179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0DF9F15-69C2-4194-8970-AD4097D33E31}"/>
              </a:ext>
            </a:extLst>
          </p:cNvPr>
          <p:cNvSpPr txBox="1"/>
          <p:nvPr/>
        </p:nvSpPr>
        <p:spPr>
          <a:xfrm>
            <a:off x="5743345" y="3651876"/>
            <a:ext cx="108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Peaktime</a:t>
            </a:r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23ABAE-B09A-48F2-B582-CECDE1F8DB8E}"/>
              </a:ext>
            </a:extLst>
          </p:cNvPr>
          <p:cNvCxnSpPr>
            <a:cxnSpLocks/>
          </p:cNvCxnSpPr>
          <p:nvPr/>
        </p:nvCxnSpPr>
        <p:spPr>
          <a:xfrm flipH="1">
            <a:off x="331573" y="3520441"/>
            <a:ext cx="115686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74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2F464-1619-45B5-8698-34B58684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AD8B-D518-45F4-A03A-0DA30183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67DE2-23C2-4146-A49F-A1229541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PERCAKAPAN HARI KE HARI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14D4130D-1F25-4D0A-957E-57DB18D7A8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584126"/>
              </p:ext>
            </p:extLst>
          </p:nvPr>
        </p:nvGraphicFramePr>
        <p:xfrm>
          <a:off x="31243" y="1118072"/>
          <a:ext cx="11449395" cy="5240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peech Bubble: Rectangle with Corners Rounded 9">
            <a:extLst>
              <a:ext uri="{FF2B5EF4-FFF2-40B4-BE49-F238E27FC236}">
                <a16:creationId xmlns:a16="http://schemas.microsoft.com/office/drawing/2014/main" id="{DC842A15-8451-435F-AA58-B8B858E6768A}"/>
              </a:ext>
            </a:extLst>
          </p:cNvPr>
          <p:cNvSpPr/>
          <p:nvPr/>
        </p:nvSpPr>
        <p:spPr>
          <a:xfrm flipH="1">
            <a:off x="1879600" y="2611121"/>
            <a:ext cx="1843785" cy="817880"/>
          </a:xfrm>
          <a:prstGeom prst="wedgeRoundRectCallout">
            <a:avLst>
              <a:gd name="adj1" fmla="val 26454"/>
              <a:gd name="adj2" fmla="val 241656"/>
              <a:gd name="adj3" fmla="val 16667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b="1" i="0" dirty="0">
                <a:solidFill>
                  <a:srgbClr val="FFFFFF"/>
                </a:solidFill>
                <a:effectLst/>
              </a:rPr>
              <a:t>Evaluasi arus mudik dan balik lebaran pada beberapa perusahaan BUMN, termasuk ASDP </a:t>
            </a:r>
            <a:endParaRPr lang="it-IT" sz="12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Speech Bubble: Rectangle with Corners Rounded 9">
            <a:extLst>
              <a:ext uri="{FF2B5EF4-FFF2-40B4-BE49-F238E27FC236}">
                <a16:creationId xmlns:a16="http://schemas.microsoft.com/office/drawing/2014/main" id="{A72329CE-518A-4A35-9784-35803468EA50}"/>
              </a:ext>
            </a:extLst>
          </p:cNvPr>
          <p:cNvSpPr/>
          <p:nvPr/>
        </p:nvSpPr>
        <p:spPr>
          <a:xfrm>
            <a:off x="9071297" y="1499584"/>
            <a:ext cx="2124969" cy="665775"/>
          </a:xfrm>
          <a:prstGeom prst="wedgeRoundRectCallout">
            <a:avLst>
              <a:gd name="adj1" fmla="val -88749"/>
              <a:gd name="adj2" fmla="val 27665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i-FI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Partisipasi netizen dalam giveaway puzzle di akun ASDP</a:t>
            </a:r>
            <a:endParaRPr lang="en-ID" sz="1200" b="1" i="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1" name="Speech Bubble: Rectangle with Corners Rounded 9">
            <a:extLst>
              <a:ext uri="{FF2B5EF4-FFF2-40B4-BE49-F238E27FC236}">
                <a16:creationId xmlns:a16="http://schemas.microsoft.com/office/drawing/2014/main" id="{A385A071-0EC1-5302-3E22-5C8AB26E2A4D}"/>
              </a:ext>
            </a:extLst>
          </p:cNvPr>
          <p:cNvSpPr/>
          <p:nvPr/>
        </p:nvSpPr>
        <p:spPr>
          <a:xfrm>
            <a:off x="4118840" y="2702561"/>
            <a:ext cx="2464840" cy="726440"/>
          </a:xfrm>
          <a:prstGeom prst="wedgeRoundRectCallout">
            <a:avLst>
              <a:gd name="adj1" fmla="val -52765"/>
              <a:gd name="adj2" fmla="val 279622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bg1"/>
                </a:solidFill>
              </a:rPr>
              <a:t>Komentar netizen yang merasa ASDP yang seharusnya menguasai seluruh akses keluar negara</a:t>
            </a:r>
          </a:p>
        </p:txBody>
      </p:sp>
    </p:spTree>
    <p:extLst>
      <p:ext uri="{BB962C8B-B14F-4D97-AF65-F5344CB8AC3E}">
        <p14:creationId xmlns:p14="http://schemas.microsoft.com/office/powerpoint/2010/main" val="9909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ISU TERTINGGI</a:t>
            </a:r>
            <a:endParaRPr lang="id-ID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F94134-0897-41C8-A08B-880CCBFC5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981251"/>
              </p:ext>
            </p:extLst>
          </p:nvPr>
        </p:nvGraphicFramePr>
        <p:xfrm>
          <a:off x="121301" y="557922"/>
          <a:ext cx="11553384" cy="5164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196831CA-A50C-242E-40B6-7644320DB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770503"/>
              </p:ext>
            </p:extLst>
          </p:nvPr>
        </p:nvGraphicFramePr>
        <p:xfrm>
          <a:off x="2964314" y="6102609"/>
          <a:ext cx="5751657" cy="39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681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2F464-1619-45B5-8698-34B58684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AD8B-D518-45F4-A03A-0DA30183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67DE2-23C2-4146-A49F-A1229541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15027"/>
            <a:ext cx="10335064" cy="373514"/>
          </a:xfrm>
        </p:spPr>
        <p:txBody>
          <a:bodyPr/>
          <a:lstStyle/>
          <a:p>
            <a:r>
              <a:rPr lang="en-US"/>
              <a:t>PEMBICARA</a:t>
            </a:r>
            <a:endParaRPr lang="en-GB"/>
          </a:p>
        </p:txBody>
      </p:sp>
      <p:graphicFrame>
        <p:nvGraphicFramePr>
          <p:cNvPr id="12" name="Table 17">
            <a:extLst>
              <a:ext uri="{FF2B5EF4-FFF2-40B4-BE49-F238E27FC236}">
                <a16:creationId xmlns:a16="http://schemas.microsoft.com/office/drawing/2014/main" id="{FAB74777-57D4-4452-8BBA-9306FB448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21446"/>
              </p:ext>
            </p:extLst>
          </p:nvPr>
        </p:nvGraphicFramePr>
        <p:xfrm>
          <a:off x="1767017" y="1258538"/>
          <a:ext cx="4359798" cy="4541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205">
                  <a:extLst>
                    <a:ext uri="{9D8B030D-6E8A-4147-A177-3AD203B41FA5}">
                      <a16:colId xmlns:a16="http://schemas.microsoft.com/office/drawing/2014/main" val="1704759069"/>
                    </a:ext>
                  </a:extLst>
                </a:gridCol>
                <a:gridCol w="1524420">
                  <a:extLst>
                    <a:ext uri="{9D8B030D-6E8A-4147-A177-3AD203B41FA5}">
                      <a16:colId xmlns:a16="http://schemas.microsoft.com/office/drawing/2014/main" val="1305460131"/>
                    </a:ext>
                  </a:extLst>
                </a:gridCol>
                <a:gridCol w="1013715">
                  <a:extLst>
                    <a:ext uri="{9D8B030D-6E8A-4147-A177-3AD203B41FA5}">
                      <a16:colId xmlns:a16="http://schemas.microsoft.com/office/drawing/2014/main" val="256614847"/>
                    </a:ext>
                  </a:extLst>
                </a:gridCol>
                <a:gridCol w="1348458">
                  <a:extLst>
                    <a:ext uri="{9D8B030D-6E8A-4147-A177-3AD203B41FA5}">
                      <a16:colId xmlns:a16="http://schemas.microsoft.com/office/drawing/2014/main" val="933417597"/>
                    </a:ext>
                  </a:extLst>
                </a:gridCol>
              </a:tblGrid>
              <a:tr h="4128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Followers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Talk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745712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kompascom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8.636.980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49861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VIVAcoid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4.776.558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43426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liputan6dotcom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4.646.854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4928123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Bisniscom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1.142.000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4979998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kumparan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1.080.659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5300320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workfess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916.734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312077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erickthohir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718.468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6429033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detikfinance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636.767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86659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SINDOnews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410.013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5797172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cs typeface="Calibri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IDNTimes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400.770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7506367"/>
                  </a:ext>
                </a:extLst>
              </a:tr>
            </a:tbl>
          </a:graphicData>
        </a:graphic>
      </p:graphicFrame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21911C1-87D9-4686-8191-2B37B5558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4097"/>
              </p:ext>
            </p:extLst>
          </p:nvPr>
        </p:nvGraphicFramePr>
        <p:xfrm>
          <a:off x="6270193" y="1258538"/>
          <a:ext cx="4552481" cy="4541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666">
                  <a:extLst>
                    <a:ext uri="{9D8B030D-6E8A-4147-A177-3AD203B41FA5}">
                      <a16:colId xmlns:a16="http://schemas.microsoft.com/office/drawing/2014/main" val="1704759069"/>
                    </a:ext>
                  </a:extLst>
                </a:gridCol>
                <a:gridCol w="2010004">
                  <a:extLst>
                    <a:ext uri="{9D8B030D-6E8A-4147-A177-3AD203B41FA5}">
                      <a16:colId xmlns:a16="http://schemas.microsoft.com/office/drawing/2014/main" val="1305460131"/>
                    </a:ext>
                  </a:extLst>
                </a:gridCol>
                <a:gridCol w="688241">
                  <a:extLst>
                    <a:ext uri="{9D8B030D-6E8A-4147-A177-3AD203B41FA5}">
                      <a16:colId xmlns:a16="http://schemas.microsoft.com/office/drawing/2014/main" val="256614847"/>
                    </a:ext>
                  </a:extLst>
                </a:gridCol>
                <a:gridCol w="1372570">
                  <a:extLst>
                    <a:ext uri="{9D8B030D-6E8A-4147-A177-3AD203B41FA5}">
                      <a16:colId xmlns:a16="http://schemas.microsoft.com/office/drawing/2014/main" val="933417597"/>
                    </a:ext>
                  </a:extLst>
                </a:gridCol>
              </a:tblGrid>
              <a:tr h="41288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+mn-lt"/>
                        </a:rPr>
                        <a:t>Talk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Followers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745712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silvermist.life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49861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shumai_dimsum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9531086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fatimahulyaa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43426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uvvuwe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4928123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amandavtha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4979998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its.yourdreammm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5300320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goodgirl.co0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1312077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chiopaws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66429033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inidumpnya.aku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6866591"/>
                  </a:ext>
                </a:extLst>
              </a:tr>
              <a:tr h="412886"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ID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dumpguelll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5797172"/>
                  </a:ext>
                </a:extLst>
              </a:tr>
            </a:tbl>
          </a:graphicData>
        </a:graphic>
      </p:graphicFrame>
      <p:sp>
        <p:nvSpPr>
          <p:cNvPr id="15" name="Persegi Panjang 14">
            <a:extLst>
              <a:ext uri="{FF2B5EF4-FFF2-40B4-BE49-F238E27FC236}">
                <a16:creationId xmlns:a16="http://schemas.microsoft.com/office/drawing/2014/main" id="{1F00C7FC-ED1B-4343-99D1-559B4B0A22FD}"/>
              </a:ext>
            </a:extLst>
          </p:cNvPr>
          <p:cNvSpPr/>
          <p:nvPr/>
        </p:nvSpPr>
        <p:spPr>
          <a:xfrm>
            <a:off x="3434136" y="761250"/>
            <a:ext cx="1374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377">
              <a:defRPr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"/>
                <a:cs typeface="Arial" panose="020B0604020202020204" pitchFamily="34" charset="0"/>
              </a:rPr>
              <a:t>INFLUENCER</a:t>
            </a:r>
            <a:endParaRPr lang="id-ID" b="1">
              <a:solidFill>
                <a:schemeClr val="tx1">
                  <a:lumMod val="75000"/>
                  <a:lumOff val="25000"/>
                </a:schemeClr>
              </a:solidFill>
              <a:ea typeface=""/>
              <a:cs typeface="Arial" panose="020B0604020202020204" pitchFamily="34" charset="0"/>
            </a:endParaRPr>
          </a:p>
        </p:txBody>
      </p:sp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7784A7F2-380E-41AE-8758-839939BC3C3B}"/>
              </a:ext>
            </a:extLst>
          </p:cNvPr>
          <p:cNvSpPr/>
          <p:nvPr/>
        </p:nvSpPr>
        <p:spPr>
          <a:xfrm>
            <a:off x="7191791" y="760909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377">
              <a:defRPr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"/>
                <a:cs typeface="Arial" panose="020B0604020202020204" pitchFamily="34" charset="0"/>
              </a:rPr>
              <a:t>PEMBICARA AKTIF</a:t>
            </a:r>
            <a:endParaRPr lang="id-ID" b="1">
              <a:solidFill>
                <a:schemeClr val="tx1">
                  <a:lumMod val="75000"/>
                  <a:lumOff val="25000"/>
                </a:schemeClr>
              </a:solidFill>
              <a:ea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4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66662" y="6356354"/>
            <a:ext cx="4114800" cy="365125"/>
          </a:xfrm>
        </p:spPr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KATEGORI</a:t>
            </a:r>
            <a:endParaRPr lang="id-ID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079481E-B25C-4EBC-937C-598728491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8805252"/>
              </p:ext>
            </p:extLst>
          </p:nvPr>
        </p:nvGraphicFramePr>
        <p:xfrm>
          <a:off x="656141" y="1319837"/>
          <a:ext cx="4842964" cy="4218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162ACF-6013-9FFD-29EB-3369BEDFC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597994"/>
              </p:ext>
            </p:extLst>
          </p:nvPr>
        </p:nvGraphicFramePr>
        <p:xfrm>
          <a:off x="5913120" y="1127760"/>
          <a:ext cx="6060118" cy="4337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4754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NOLIMIT INDONESIA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PERSEPSI BERDASARKAN KATEGORI</a:t>
            </a:r>
            <a:endParaRPr lang="id-ID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33792-2797-463A-8F1B-2E38E379A6BB}"/>
              </a:ext>
            </a:extLst>
          </p:cNvPr>
          <p:cNvSpPr/>
          <p:nvPr/>
        </p:nvSpPr>
        <p:spPr>
          <a:xfrm>
            <a:off x="1109135" y="3791155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HARGA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5E2077D2-104A-4A60-954D-91302989D541}"/>
              </a:ext>
            </a:extLst>
          </p:cNvPr>
          <p:cNvSpPr/>
          <p:nvPr/>
        </p:nvSpPr>
        <p:spPr>
          <a:xfrm>
            <a:off x="1109136" y="1057048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KEAMANAN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1CAEAD8A-18B1-493C-9BFA-EA692A5D51E0}"/>
              </a:ext>
            </a:extLst>
          </p:cNvPr>
          <p:cNvCxnSpPr>
            <a:cxnSpLocks/>
          </p:cNvCxnSpPr>
          <p:nvPr/>
        </p:nvCxnSpPr>
        <p:spPr>
          <a:xfrm>
            <a:off x="4045745" y="849820"/>
            <a:ext cx="0" cy="246570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5CF93885-1B81-476F-AE97-8CC26888F3C4}"/>
              </a:ext>
            </a:extLst>
          </p:cNvPr>
          <p:cNvSpPr/>
          <p:nvPr/>
        </p:nvSpPr>
        <p:spPr>
          <a:xfrm>
            <a:off x="9108453" y="1057048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APLIKASI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CB5F79B8-CD08-47CC-BDCE-098DE943CEF8}"/>
              </a:ext>
            </a:extLst>
          </p:cNvPr>
          <p:cNvSpPr/>
          <p:nvPr/>
        </p:nvSpPr>
        <p:spPr>
          <a:xfrm>
            <a:off x="5010142" y="1062048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LAYANAN PETUGAS</a:t>
            </a: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C599A5DD-5AE9-4278-A8B6-B3C98C7C7290}"/>
              </a:ext>
            </a:extLst>
          </p:cNvPr>
          <p:cNvCxnSpPr>
            <a:cxnSpLocks/>
          </p:cNvCxnSpPr>
          <p:nvPr/>
        </p:nvCxnSpPr>
        <p:spPr>
          <a:xfrm>
            <a:off x="8128194" y="867820"/>
            <a:ext cx="0" cy="246570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BBB7AFF4-2FA8-4E0D-B2FF-63A65F88D314}"/>
              </a:ext>
            </a:extLst>
          </p:cNvPr>
          <p:cNvCxnSpPr>
            <a:cxnSpLocks/>
          </p:cNvCxnSpPr>
          <p:nvPr/>
        </p:nvCxnSpPr>
        <p:spPr>
          <a:xfrm>
            <a:off x="4045745" y="3206187"/>
            <a:ext cx="0" cy="29557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64FAC30E-3FFC-47AD-9DF0-C58127223C0E}"/>
              </a:ext>
            </a:extLst>
          </p:cNvPr>
          <p:cNvCxnSpPr>
            <a:cxnSpLocks/>
          </p:cNvCxnSpPr>
          <p:nvPr/>
        </p:nvCxnSpPr>
        <p:spPr>
          <a:xfrm>
            <a:off x="8128194" y="3206187"/>
            <a:ext cx="0" cy="29737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A599BC31-2D15-4ED2-9C1D-63A95C83A11F}"/>
              </a:ext>
            </a:extLst>
          </p:cNvPr>
          <p:cNvCxnSpPr/>
          <p:nvPr/>
        </p:nvCxnSpPr>
        <p:spPr>
          <a:xfrm>
            <a:off x="152391" y="3707150"/>
            <a:ext cx="1187550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992463FA-8CB0-49D8-A405-987EE04AD5D4}"/>
              </a:ext>
            </a:extLst>
          </p:cNvPr>
          <p:cNvGraphicFramePr>
            <a:graphicFrameLocks/>
          </p:cNvGraphicFramePr>
          <p:nvPr/>
        </p:nvGraphicFramePr>
        <p:xfrm>
          <a:off x="2981202" y="6294770"/>
          <a:ext cx="5751657" cy="39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060E96AD-CA8A-628C-95AE-0EA59EB1D47A}"/>
              </a:ext>
            </a:extLst>
          </p:cNvPr>
          <p:cNvSpPr/>
          <p:nvPr/>
        </p:nvSpPr>
        <p:spPr>
          <a:xfrm>
            <a:off x="5191584" y="3768999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JADWAL</a:t>
            </a: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D8C84FB-DD38-FC36-6251-99BC738D8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413751"/>
              </p:ext>
            </p:extLst>
          </p:nvPr>
        </p:nvGraphicFramePr>
        <p:xfrm>
          <a:off x="4212243" y="1594561"/>
          <a:ext cx="3764994" cy="16687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Apresiasi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layanan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petugas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mudik demi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memberi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layanan</a:t>
                      </a:r>
                      <a:endParaRPr lang="en-ID" sz="1400" b="0" i="0" dirty="0">
                        <a:solidFill>
                          <a:schemeClr val="tx1"/>
                        </a:solidFill>
                        <a:effectLst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Pertanyaan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terkait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layanan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petugas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parkir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kendaraan</a:t>
                      </a:r>
                      <a:endParaRPr lang="en-ID" sz="1100" b="0" i="0" dirty="0">
                        <a:solidFill>
                          <a:schemeClr val="tx1"/>
                        </a:solidFill>
                        <a:effectLst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76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arapan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netizen agar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bisa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diberikan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pelayanan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untuk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pemesanan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</a:rPr>
                        <a:t>tiket</a:t>
                      </a:r>
                      <a:endParaRPr lang="en-ID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01371"/>
                  </a:ext>
                </a:extLst>
              </a:tr>
            </a:tbl>
          </a:graphicData>
        </a:graphic>
      </p:graphicFrame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4B0D436C-54D9-9724-5D6F-B60FE99FC531}"/>
              </a:ext>
            </a:extLst>
          </p:cNvPr>
          <p:cNvSpPr/>
          <p:nvPr/>
        </p:nvSpPr>
        <p:spPr>
          <a:xfrm>
            <a:off x="9088657" y="3775077"/>
            <a:ext cx="2160000" cy="360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FASILITAS</a:t>
            </a:r>
            <a:endParaRPr lang="en-GB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924F417-C144-D03D-6A45-E46DB596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51761"/>
              </p:ext>
            </p:extLst>
          </p:nvPr>
        </p:nvGraphicFramePr>
        <p:xfrm>
          <a:off x="8309866" y="1603939"/>
          <a:ext cx="3764994" cy="16687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fi-FI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Pembelian tiket melalui Ferizy bisa mengurangi antrean di pelabuhan</a:t>
                      </a:r>
                      <a:endParaRPr lang="en-ID" sz="1400" b="0" i="0" dirty="0">
                        <a:solidFill>
                          <a:schemeClr val="tx1"/>
                        </a:solidFill>
                        <a:effectLst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Diskusi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terkait pemesanan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tiket</a:t>
                      </a:r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 </a:t>
                      </a:r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Ferizy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76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Keluhan terkait konfirmasi setelah pembelian tiket di Ferizy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0137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539DA5E-BEF3-5E50-794C-E9815CAF6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4875"/>
              </p:ext>
            </p:extLst>
          </p:nvPr>
        </p:nvGraphicFramePr>
        <p:xfrm>
          <a:off x="102990" y="1595267"/>
          <a:ext cx="3764994" cy="7962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375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Penyebrangan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bisa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dirasakan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oleh 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penumpang</a:t>
                      </a:r>
                      <a:endParaRPr lang="en-ID" sz="1400" b="0" i="0" dirty="0">
                        <a:solidFill>
                          <a:schemeClr val="tx1"/>
                        </a:solidFill>
                        <a:effectLst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56AF9AB-D8D7-F01E-CA9D-6D937258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050794"/>
              </p:ext>
            </p:extLst>
          </p:nvPr>
        </p:nvGraphicFramePr>
        <p:xfrm>
          <a:off x="102989" y="4326814"/>
          <a:ext cx="3764994" cy="14940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Harga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tiket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ASDP yang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dirasa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murah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bagi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beberapa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netizen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Pertanyaan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terkait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pembayaran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harga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tarif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untuk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melakukan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penyebrangan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di ASDP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76630"/>
                  </a:ext>
                </a:extLst>
              </a:tr>
              <a:tr h="20841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Biaya pembatalan yang dirasa netizen mahal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013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AC69501-9E65-9002-EEC0-8C5A5A839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592675"/>
              </p:ext>
            </p:extLst>
          </p:nvPr>
        </p:nvGraphicFramePr>
        <p:xfrm>
          <a:off x="4212243" y="4330324"/>
          <a:ext cx="3764994" cy="16687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enyebrangan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lebih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jadwal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pemesanan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tiket</a:t>
                      </a:r>
                      <a:r>
                        <a:rPr lang="en-ID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online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Pertanyaan terkait jadwal penyeberangan kapal ferry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76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Kesulitan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netizen yang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ingin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melakukan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penjadwalan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ulang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013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7C1697-FE6E-AAD6-46B2-42395A88E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15356"/>
              </p:ext>
            </p:extLst>
          </p:nvPr>
        </p:nvGraphicFramePr>
        <p:xfrm>
          <a:off x="8309866" y="4320651"/>
          <a:ext cx="3764994" cy="1232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+mn-lt"/>
                        </a:rPr>
                        <a:t>NO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PERSEPSI</a:t>
                      </a:r>
                    </a:p>
                  </a:txBody>
                  <a:tcPr marL="48207" marR="48207" marT="24103" marB="24103" anchor="ctr"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04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fi-FI" sz="1400" b="0" i="0" dirty="0">
                          <a:solidFill>
                            <a:schemeClr val="tx1"/>
                          </a:solidFill>
                          <a:effectLst/>
                        </a:rPr>
                        <a:t>Fasilitas kapal yang memadai untuk penyebrangan di long weekend</a:t>
                      </a:r>
                      <a:endParaRPr lang="en-ID" sz="1400" b="0" i="0" dirty="0">
                        <a:solidFill>
                          <a:schemeClr val="tx1"/>
                        </a:solidFill>
                        <a:effectLst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6538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8207" marR="48207" marT="24103" marB="24103" anchor="ctr">
                    <a:lnL w="12700" cmpd="sng"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Fasilitas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kapal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sering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meminta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biaya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400" b="0" i="0" dirty="0" err="1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tambahan</a:t>
                      </a:r>
                      <a:r>
                        <a:rPr lang="en-ID" sz="1400" b="0" i="0" dirty="0">
                          <a:solidFill>
                            <a:schemeClr val="tx1"/>
                          </a:solidFill>
                          <a:effectLst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0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92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2F464-1619-45B5-8698-34B58684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AD8B-D518-45F4-A03A-0DA30183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C67DE2-23C2-4146-A49F-A1229541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PERSEPSI</a:t>
            </a:r>
            <a:endParaRPr lang="en-GB"/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C5B4D4E9-0ABF-4F5B-9396-E13761AF7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044255"/>
              </p:ext>
            </p:extLst>
          </p:nvPr>
        </p:nvGraphicFramePr>
        <p:xfrm>
          <a:off x="403951" y="1442706"/>
          <a:ext cx="5450248" cy="479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1" name="Konektor Lurus 20">
            <a:extLst>
              <a:ext uri="{FF2B5EF4-FFF2-40B4-BE49-F238E27FC236}">
                <a16:creationId xmlns:a16="http://schemas.microsoft.com/office/drawing/2014/main" id="{A2401E03-E188-45FB-B390-F666BD5571B6}"/>
              </a:ext>
            </a:extLst>
          </p:cNvPr>
          <p:cNvCxnSpPr>
            <a:cxnSpLocks/>
          </p:cNvCxnSpPr>
          <p:nvPr/>
        </p:nvCxnSpPr>
        <p:spPr>
          <a:xfrm>
            <a:off x="6211192" y="1181686"/>
            <a:ext cx="0" cy="488148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C1A1FC60-5A0D-49F0-90EC-1159C0D1E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824824"/>
              </p:ext>
            </p:extLst>
          </p:nvPr>
        </p:nvGraphicFramePr>
        <p:xfrm>
          <a:off x="6528023" y="1442706"/>
          <a:ext cx="5450248" cy="479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FCD174D5-B0A0-476E-AABA-779746A788D5}"/>
              </a:ext>
            </a:extLst>
          </p:cNvPr>
          <p:cNvSpPr/>
          <p:nvPr/>
        </p:nvSpPr>
        <p:spPr>
          <a:xfrm>
            <a:off x="2208270" y="899360"/>
            <a:ext cx="1841610" cy="2692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POSITIF</a:t>
            </a:r>
            <a:endParaRPr lang="en-ID" sz="1400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FE45C811-4DCB-4C72-9F7B-114722E4CF3B}"/>
              </a:ext>
            </a:extLst>
          </p:cNvPr>
          <p:cNvSpPr/>
          <p:nvPr/>
        </p:nvSpPr>
        <p:spPr>
          <a:xfrm>
            <a:off x="8332342" y="899359"/>
            <a:ext cx="1841610" cy="26922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NEGATIF</a:t>
            </a:r>
            <a:endParaRPr lang="en-ID" sz="1400"/>
          </a:p>
        </p:txBody>
      </p:sp>
    </p:spTree>
    <p:extLst>
      <p:ext uri="{BB962C8B-B14F-4D97-AF65-F5344CB8AC3E}">
        <p14:creationId xmlns:p14="http://schemas.microsoft.com/office/powerpoint/2010/main" val="164087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E8B7F-6C1E-402E-AA31-268C8756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39AF-74DE-49FC-A194-C55641B4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DEDD8B-AF0B-468C-82B6-73A3C6A3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CONTOH PERCAKAPAN</a:t>
            </a:r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BB8CF9-10A0-405A-AD12-BF9CE9CBC28D}"/>
              </a:ext>
            </a:extLst>
          </p:cNvPr>
          <p:cNvSpPr/>
          <p:nvPr/>
        </p:nvSpPr>
        <p:spPr>
          <a:xfrm>
            <a:off x="2107094" y="797676"/>
            <a:ext cx="1444489" cy="271069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POSITIF</a:t>
            </a:r>
            <a:endParaRPr lang="en-ID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5AC509-10F1-4DFA-AE46-549210908062}"/>
              </a:ext>
            </a:extLst>
          </p:cNvPr>
          <p:cNvCxnSpPr/>
          <p:nvPr/>
        </p:nvCxnSpPr>
        <p:spPr>
          <a:xfrm>
            <a:off x="6096000" y="1149143"/>
            <a:ext cx="0" cy="53642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949B15-66F7-4246-8EE9-3E853D15ED6C}"/>
              </a:ext>
            </a:extLst>
          </p:cNvPr>
          <p:cNvSpPr/>
          <p:nvPr/>
        </p:nvSpPr>
        <p:spPr>
          <a:xfrm>
            <a:off x="8381998" y="751345"/>
            <a:ext cx="1444489" cy="27106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NEGATIF</a:t>
            </a:r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51B66-DE1A-4782-A70B-F40F7BB69F9E}"/>
              </a:ext>
            </a:extLst>
          </p:cNvPr>
          <p:cNvSpPr txBox="1"/>
          <p:nvPr/>
        </p:nvSpPr>
        <p:spPr>
          <a:xfrm>
            <a:off x="381009" y="2517834"/>
            <a:ext cx="2724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https://x.com/liputan6dotcom/status/1793976311620518384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79D04F-D118-42EE-9BE8-4BF66363E2B2}"/>
              </a:ext>
            </a:extLst>
          </p:cNvPr>
          <p:cNvSpPr txBox="1"/>
          <p:nvPr/>
        </p:nvSpPr>
        <p:spPr>
          <a:xfrm>
            <a:off x="331573" y="4285939"/>
            <a:ext cx="2654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https://x.com/junguvvu/status/1795358561096397305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A565EE-FEB1-43BD-A574-85A121EA70D7}"/>
              </a:ext>
            </a:extLst>
          </p:cNvPr>
          <p:cNvSpPr txBox="1"/>
          <p:nvPr/>
        </p:nvSpPr>
        <p:spPr>
          <a:xfrm>
            <a:off x="3281967" y="2416974"/>
            <a:ext cx="2511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https://x.com/em4p_/status/1793701291409240382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F67C-EDA8-4F80-9513-F39C3BD804BB}"/>
              </a:ext>
            </a:extLst>
          </p:cNvPr>
          <p:cNvSpPr/>
          <p:nvPr/>
        </p:nvSpPr>
        <p:spPr>
          <a:xfrm>
            <a:off x="3300480" y="4254038"/>
            <a:ext cx="25138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https://www.instagram.com/p/C7TIxoZRqRH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CC0A2-7441-492C-AAF7-59C475B09D5E}"/>
              </a:ext>
            </a:extLst>
          </p:cNvPr>
          <p:cNvSpPr txBox="1"/>
          <p:nvPr/>
        </p:nvSpPr>
        <p:spPr>
          <a:xfrm>
            <a:off x="369014" y="5968830"/>
            <a:ext cx="2748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https://www.instagram.com/p/C7ihyHsypcQ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32FC3-27EB-4825-B355-C9F4CB9EF7E0}"/>
              </a:ext>
            </a:extLst>
          </p:cNvPr>
          <p:cNvSpPr/>
          <p:nvPr/>
        </p:nvSpPr>
        <p:spPr>
          <a:xfrm>
            <a:off x="3281968" y="5937213"/>
            <a:ext cx="2427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https://www.instagram.com/p/C7ihyHsypcQ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1F409-E0BD-46D8-8786-83F0AD5316C5}"/>
              </a:ext>
            </a:extLst>
          </p:cNvPr>
          <p:cNvSpPr/>
          <p:nvPr/>
        </p:nvSpPr>
        <p:spPr>
          <a:xfrm>
            <a:off x="6298065" y="2532174"/>
            <a:ext cx="27458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https://www.instagram.com/p/C3b6tpWRpSJ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D2C3D9-4FAF-441F-9324-3B571FD20B2C}"/>
              </a:ext>
            </a:extLst>
          </p:cNvPr>
          <p:cNvSpPr txBox="1"/>
          <p:nvPr/>
        </p:nvSpPr>
        <p:spPr>
          <a:xfrm>
            <a:off x="6318902" y="4251844"/>
            <a:ext cx="2172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https://www.instagram.com/p/C3hi0-mRwew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921DC-962F-4595-A0E8-7F6122644F86}"/>
              </a:ext>
            </a:extLst>
          </p:cNvPr>
          <p:cNvSpPr/>
          <p:nvPr/>
        </p:nvSpPr>
        <p:spPr>
          <a:xfrm>
            <a:off x="9136168" y="2517834"/>
            <a:ext cx="25939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https://www.instagram.com/p/C21pLgYR3qZ/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D64E70-F612-4F54-A263-819D9B3B7C25}"/>
              </a:ext>
            </a:extLst>
          </p:cNvPr>
          <p:cNvSpPr/>
          <p:nvPr/>
        </p:nvSpPr>
        <p:spPr>
          <a:xfrm>
            <a:off x="9136168" y="4224366"/>
            <a:ext cx="2456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https://twitter.com/Omnduut/status/1756246714288386443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7E1EF2-CCF9-4C4E-985A-CBEC584BC781}"/>
              </a:ext>
            </a:extLst>
          </p:cNvPr>
          <p:cNvSpPr txBox="1"/>
          <p:nvPr/>
        </p:nvSpPr>
        <p:spPr>
          <a:xfrm>
            <a:off x="6294191" y="5836398"/>
            <a:ext cx="2382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dirty="0"/>
              <a:t>https://www.instagram.com/p/C2uaPl7xnDv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081979-FDAC-02FB-9358-DDC1F86D6029}"/>
              </a:ext>
            </a:extLst>
          </p:cNvPr>
          <p:cNvSpPr/>
          <p:nvPr/>
        </p:nvSpPr>
        <p:spPr>
          <a:xfrm>
            <a:off x="9173210" y="5813870"/>
            <a:ext cx="2456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https://twitter.com/Omnduut/status/1756246714288386443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272FAA-B73A-AE0C-E69A-4777C723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1785980"/>
            <a:ext cx="2297930" cy="536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BA46C-0313-8057-7A24-E4D6158B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91" y="1921470"/>
            <a:ext cx="2297930" cy="454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0CDAF3-315D-2F7D-1726-44F32FEE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9" y="3532663"/>
            <a:ext cx="2400186" cy="6441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7A8E47-8211-FCD2-B88C-2F502122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745" y="3291981"/>
            <a:ext cx="1904337" cy="9382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DB2EF2-E785-FD5D-B1C9-2B5172FF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014" y="5151120"/>
            <a:ext cx="2330885" cy="7279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F0E3DD0-2D98-1536-1BD3-2F26B02D4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506" y="5143107"/>
            <a:ext cx="2172816" cy="7053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7A7EEE-8CA1-3FE0-2B35-9DDD7D490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725" y="1418269"/>
            <a:ext cx="1750399" cy="112598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74BA16-2B40-075F-B63E-2BDB593F3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547" y="1571921"/>
            <a:ext cx="2314564" cy="8299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08D8F2-5AA8-FAA8-80C4-828BD77FB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048" y="3002233"/>
            <a:ext cx="2092985" cy="12501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3ED9F5-4370-7AF4-5100-A1C5417CD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1257" y="2858588"/>
            <a:ext cx="1083801" cy="1371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C8B5070-0247-BFC5-1DA9-5E512839A1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4896" y="4926261"/>
            <a:ext cx="2333148" cy="9222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BF60655-AFBB-F40A-3455-CF5EE0C3C2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984" y="4849850"/>
            <a:ext cx="2249989" cy="9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54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56910-E450-E944-A33C-A27359A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F5176-5CF6-4946-9029-F231610B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DBF8F-BAC3-4B3D-9F79-C5CF1FD538F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D9D95C-4C25-1B4D-B405-7CEFD6C3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SIMPULAN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095C6-CD1D-C944-8EB8-61E88768E4C5}"/>
              </a:ext>
            </a:extLst>
          </p:cNvPr>
          <p:cNvSpPr/>
          <p:nvPr/>
        </p:nvSpPr>
        <p:spPr>
          <a:xfrm>
            <a:off x="516570" y="961110"/>
            <a:ext cx="11158860" cy="5121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Pada periode kali ini,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3.669</a:t>
            </a:r>
            <a:r>
              <a:rPr lang="en-US" dirty="0">
                <a:solidFill>
                  <a:schemeClr val="bg1"/>
                </a:solidFill>
              </a:rPr>
              <a:t> pembicaraan terkait PT. ASDP dan di dominasi oleh </a:t>
            </a:r>
            <a:r>
              <a:rPr lang="en-US" b="1" dirty="0">
                <a:solidFill>
                  <a:schemeClr val="bg1"/>
                </a:solidFill>
              </a:rPr>
              <a:t>sentiment </a:t>
            </a:r>
            <a:r>
              <a:rPr lang="en-US" b="1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Percakapan</a:t>
            </a:r>
            <a:r>
              <a:rPr lang="en-US" dirty="0">
                <a:solidFill>
                  <a:schemeClr val="bg1"/>
                </a:solidFill>
              </a:rPr>
              <a:t> dengan </a:t>
            </a:r>
            <a:r>
              <a:rPr lang="en-US" b="1" dirty="0">
                <a:solidFill>
                  <a:schemeClr val="bg1"/>
                </a:solidFill>
              </a:rPr>
              <a:t>sentimen </a:t>
            </a:r>
            <a:r>
              <a:rPr lang="en-US" b="1" dirty="0" err="1">
                <a:solidFill>
                  <a:schemeClr val="bg1"/>
                </a:solidFill>
              </a:rPr>
              <a:t>positif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tertinggi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terjadi</a:t>
            </a:r>
            <a:r>
              <a:rPr lang="en-US" dirty="0">
                <a:solidFill>
                  <a:schemeClr val="bg1"/>
                </a:solidFill>
              </a:rPr>
              <a:t> pada 23 Mei </a:t>
            </a:r>
            <a:r>
              <a:rPr lang="en-US" dirty="0" err="1">
                <a:solidFill>
                  <a:schemeClr val="bg1"/>
                </a:solidFill>
              </a:rPr>
              <a:t>terkait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partisipasi</a:t>
            </a:r>
            <a:r>
              <a:rPr lang="en-US" dirty="0">
                <a:solidFill>
                  <a:schemeClr val="bg1"/>
                </a:solidFill>
              </a:rPr>
              <a:t> netizen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giveaway puzzle di </a:t>
            </a:r>
            <a:r>
              <a:rPr lang="en-US" dirty="0" err="1">
                <a:solidFill>
                  <a:schemeClr val="bg1"/>
                </a:solidFill>
              </a:rPr>
              <a:t>akun</a:t>
            </a:r>
            <a:r>
              <a:rPr lang="en-US" dirty="0">
                <a:solidFill>
                  <a:schemeClr val="bg1"/>
                </a:solidFill>
              </a:rPr>
              <a:t> ASDP.</a:t>
            </a:r>
            <a:r>
              <a:rPr lang="en-US" sz="180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Pembicaraan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b="1" dirty="0" err="1">
                <a:solidFill>
                  <a:schemeClr val="bg1"/>
                </a:solidFill>
              </a:rPr>
              <a:t>entimen</a:t>
            </a:r>
            <a:r>
              <a:rPr lang="en-US" b="1" dirty="0">
                <a:solidFill>
                  <a:schemeClr val="bg1"/>
                </a:solidFill>
              </a:rPr>
              <a:t> negative </a:t>
            </a:r>
            <a:r>
              <a:rPr lang="en-US" dirty="0" err="1">
                <a:solidFill>
                  <a:schemeClr val="bg1"/>
                </a:solidFill>
              </a:rPr>
              <a:t>tertinggi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terjadi</a:t>
            </a:r>
            <a:r>
              <a:rPr lang="en-US" dirty="0">
                <a:solidFill>
                  <a:schemeClr val="bg1"/>
                </a:solidFill>
              </a:rPr>
              <a:t> pada 11 Mei </a:t>
            </a:r>
            <a:r>
              <a:rPr lang="en-US" dirty="0" err="1">
                <a:solidFill>
                  <a:schemeClr val="bg1"/>
                </a:solidFill>
              </a:rPr>
              <a:t>tentang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diskusi</a:t>
            </a:r>
            <a:r>
              <a:rPr lang="en-US" dirty="0">
                <a:solidFill>
                  <a:schemeClr val="bg1"/>
                </a:solidFill>
              </a:rPr>
              <a:t> netizen yang </a:t>
            </a:r>
            <a:r>
              <a:rPr lang="en-US" dirty="0" err="1">
                <a:solidFill>
                  <a:schemeClr val="bg1"/>
                </a:solidFill>
              </a:rPr>
              <a:t>menganggap</a:t>
            </a:r>
            <a:r>
              <a:rPr lang="en-US" dirty="0">
                <a:solidFill>
                  <a:schemeClr val="bg1"/>
                </a:solidFill>
              </a:rPr>
              <a:t> ASDP </a:t>
            </a:r>
            <a:r>
              <a:rPr lang="en-US" dirty="0" err="1">
                <a:solidFill>
                  <a:schemeClr val="bg1"/>
                </a:solidFill>
              </a:rPr>
              <a:t>kurang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menguasai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transportasi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laut</a:t>
            </a:r>
            <a:r>
              <a:rPr lang="en-US" dirty="0">
                <a:solidFill>
                  <a:schemeClr val="bg1"/>
                </a:solidFill>
              </a:rPr>
              <a:t> Indonesia</a:t>
            </a:r>
            <a:r>
              <a:rPr lang="fi-FI" dirty="0">
                <a:solidFill>
                  <a:schemeClr val="bg1"/>
                </a:solidFill>
              </a:rPr>
              <a:t>. Percakapan dengan </a:t>
            </a:r>
            <a:r>
              <a:rPr lang="fi-FI" b="1" dirty="0">
                <a:solidFill>
                  <a:schemeClr val="bg1"/>
                </a:solidFill>
              </a:rPr>
              <a:t>sentimen </a:t>
            </a:r>
            <a:r>
              <a:rPr lang="en-US" b="1" dirty="0">
                <a:solidFill>
                  <a:schemeClr val="bg1"/>
                </a:solidFill>
              </a:rPr>
              <a:t>netral </a:t>
            </a:r>
            <a:r>
              <a:rPr lang="en-US" dirty="0">
                <a:solidFill>
                  <a:schemeClr val="bg1"/>
                </a:solidFill>
              </a:rPr>
              <a:t>terjadi pada 06 Mei </a:t>
            </a:r>
            <a:r>
              <a:rPr lang="en-US" sz="1800" dirty="0" err="1">
                <a:solidFill>
                  <a:schemeClr val="bg1"/>
                </a:solidFill>
              </a:rPr>
              <a:t>terkait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evaluasi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arus</a:t>
            </a:r>
            <a:r>
              <a:rPr lang="en-US" dirty="0">
                <a:solidFill>
                  <a:srgbClr val="FFFFFF"/>
                </a:solidFill>
              </a:rPr>
              <a:t> mudik </a:t>
            </a:r>
            <a:r>
              <a:rPr lang="en-US" dirty="0" err="1">
                <a:solidFill>
                  <a:srgbClr val="FFFFFF"/>
                </a:solidFill>
              </a:rPr>
              <a:t>bulan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sebelumnya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Isu</a:t>
            </a:r>
            <a:r>
              <a:rPr lang="en-US" dirty="0">
                <a:solidFill>
                  <a:schemeClr val="bg1"/>
                </a:solidFill>
              </a:rPr>
              <a:t> tertinggi untuk PT. ASDP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partisipasi</a:t>
            </a:r>
            <a:r>
              <a:rPr lang="en-ID" dirty="0">
                <a:solidFill>
                  <a:schemeClr val="bg1"/>
                </a:solidFill>
              </a:rPr>
              <a:t> netizen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mengikuti</a:t>
            </a:r>
            <a:r>
              <a:rPr lang="en-ID" dirty="0">
                <a:solidFill>
                  <a:schemeClr val="bg1"/>
                </a:solidFill>
              </a:rPr>
              <a:t> giveaway yang </a:t>
            </a:r>
            <a:r>
              <a:rPr lang="en-ID" dirty="0" err="1">
                <a:solidFill>
                  <a:schemeClr val="bg1"/>
                </a:solidFill>
              </a:rPr>
              <a:t>diadakan</a:t>
            </a:r>
            <a:r>
              <a:rPr lang="en-ID" dirty="0">
                <a:solidFill>
                  <a:schemeClr val="bg1"/>
                </a:solidFill>
              </a:rPr>
              <a:t> ASDP, </a:t>
            </a:r>
            <a:r>
              <a:rPr lang="en-ID" dirty="0" err="1">
                <a:solidFill>
                  <a:schemeClr val="bg1"/>
                </a:solidFill>
              </a:rPr>
              <a:t>diikuti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antisipasi</a:t>
            </a:r>
            <a:r>
              <a:rPr lang="en-ID" dirty="0">
                <a:solidFill>
                  <a:schemeClr val="bg1"/>
                </a:solidFill>
              </a:rPr>
              <a:t> ASDP </a:t>
            </a:r>
            <a:r>
              <a:rPr lang="en-ID" dirty="0" err="1">
                <a:solidFill>
                  <a:schemeClr val="bg1"/>
                </a:solidFill>
              </a:rPr>
              <a:t>menghadapi</a:t>
            </a:r>
            <a:r>
              <a:rPr lang="en-ID" dirty="0">
                <a:solidFill>
                  <a:schemeClr val="bg1"/>
                </a:solidFill>
              </a:rPr>
              <a:t> long weekend, dan </a:t>
            </a:r>
            <a:r>
              <a:rPr lang="en-ID" dirty="0" err="1">
                <a:solidFill>
                  <a:schemeClr val="bg1"/>
                </a:solidFill>
              </a:rPr>
              <a:t>upaya</a:t>
            </a:r>
            <a:r>
              <a:rPr lang="en-ID" dirty="0">
                <a:solidFill>
                  <a:schemeClr val="bg1"/>
                </a:solidFill>
              </a:rPr>
              <a:t> ASDP </a:t>
            </a:r>
            <a:r>
              <a:rPr lang="en-ID" dirty="0" err="1">
                <a:solidFill>
                  <a:schemeClr val="bg1"/>
                </a:solidFill>
              </a:rPr>
              <a:t>mengatasi</a:t>
            </a:r>
            <a:r>
              <a:rPr lang="en-ID" dirty="0">
                <a:solidFill>
                  <a:schemeClr val="bg1"/>
                </a:solidFill>
              </a:rPr>
              <a:t> calo yang </a:t>
            </a:r>
            <a:r>
              <a:rPr lang="en-ID" dirty="0" err="1">
                <a:solidFill>
                  <a:schemeClr val="bg1"/>
                </a:solidFill>
              </a:rPr>
              <a:t>kurang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efektif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Berbicara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mengenai</a:t>
            </a:r>
            <a:r>
              <a:rPr lang="en-US" dirty="0">
                <a:solidFill>
                  <a:schemeClr val="bg1"/>
                </a:solidFill>
              </a:rPr>
              <a:t> PT. ASDP, kategori yang paling banyak </a:t>
            </a:r>
            <a:r>
              <a:rPr lang="en-US" dirty="0" err="1">
                <a:solidFill>
                  <a:schemeClr val="bg1"/>
                </a:solidFill>
              </a:rPr>
              <a:t>dibicarakan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dengan dominan </a:t>
            </a:r>
            <a:r>
              <a:rPr lang="en-US" dirty="0" err="1">
                <a:solidFill>
                  <a:schemeClr val="bg1"/>
                </a:solidFill>
              </a:rPr>
              <a:t>sentimen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Ferizy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layanannya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semakin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baik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kategori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jadwal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dominan</a:t>
            </a:r>
            <a:r>
              <a:rPr lang="en-US" dirty="0">
                <a:solidFill>
                  <a:schemeClr val="bg1"/>
                </a:solidFill>
              </a:rPr>
              <a:t> sentiment </a:t>
            </a:r>
            <a:r>
              <a:rPr lang="en-US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penyeberangan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waktu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penumpang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memesan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tiket</a:t>
            </a:r>
            <a:r>
              <a:rPr lang="en-US" dirty="0">
                <a:solidFill>
                  <a:schemeClr val="bg1"/>
                </a:solidFill>
              </a:rPr>
              <a:t> online.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Ada banyak persepsi positif terkait </a:t>
            </a:r>
            <a:r>
              <a:rPr lang="en-US" dirty="0">
                <a:solidFill>
                  <a:schemeClr val="bg1"/>
                </a:solidFill>
              </a:rPr>
              <a:t>PT. ASDP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tanggap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bersih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nyaman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lacar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aman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Namun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persepsi negatif terhadap PT. ASDP,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persiapan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calo, </a:t>
            </a:r>
            <a:r>
              <a:rPr lang="en-US" dirty="0" err="1">
                <a:solidFill>
                  <a:schemeClr val="bg1"/>
                </a:solidFill>
              </a:rPr>
              <a:t>ribet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>
                <a:solidFill>
                  <a:schemeClr val="bg1"/>
                </a:solidFill>
              </a:rPr>
              <a:t>pelayanan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buruk</a:t>
            </a:r>
            <a:r>
              <a:rPr lang="en-US" dirty="0">
                <a:solidFill>
                  <a:schemeClr val="bg1"/>
                </a:solidFill>
              </a:rPr>
              <a:t>, dan refund mahal.</a:t>
            </a:r>
          </a:p>
        </p:txBody>
      </p:sp>
    </p:spTree>
    <p:extLst>
      <p:ext uri="{BB962C8B-B14F-4D97-AF65-F5344CB8AC3E}">
        <p14:creationId xmlns:p14="http://schemas.microsoft.com/office/powerpoint/2010/main" val="49193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36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86378"/>
            <a:ext cx="12192000" cy="2779318"/>
          </a:xfrm>
          <a:prstGeom prst="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TextBox 8"/>
          <p:cNvSpPr txBox="1"/>
          <p:nvPr/>
        </p:nvSpPr>
        <p:spPr>
          <a:xfrm>
            <a:off x="738697" y="2895088"/>
            <a:ext cx="998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>
                <a:solidFill>
                  <a:schemeClr val="bg1"/>
                </a:solidFill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ANALISIS KONTEN</a:t>
            </a:r>
          </a:p>
        </p:txBody>
      </p:sp>
    </p:spTree>
    <p:extLst>
      <p:ext uri="{BB962C8B-B14F-4D97-AF65-F5344CB8AC3E}">
        <p14:creationId xmlns:p14="http://schemas.microsoft.com/office/powerpoint/2010/main" val="33917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9211" y="136478"/>
            <a:ext cx="11239500" cy="658457"/>
          </a:xfrm>
        </p:spPr>
        <p:txBody>
          <a:bodyPr/>
          <a:lstStyle/>
          <a:p>
            <a:r>
              <a:rPr lang="en-ID" dirty="0"/>
              <a:t>GAMBARAN UMUM MEDIA SOSIAL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7583" y="6369998"/>
            <a:ext cx="2743200" cy="365125"/>
          </a:xfrm>
        </p:spPr>
        <p:txBody>
          <a:bodyPr/>
          <a:lstStyle/>
          <a:p>
            <a:r>
              <a:rPr lang="id-ID"/>
              <a:t>  3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38" y="6349913"/>
            <a:ext cx="4115157" cy="365792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F8E8267-7A43-BD40-A216-B996B0851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746052"/>
              </p:ext>
            </p:extLst>
          </p:nvPr>
        </p:nvGraphicFramePr>
        <p:xfrm>
          <a:off x="942878" y="3519985"/>
          <a:ext cx="3963379" cy="2850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19B3F46-4E11-1A4E-9994-0FAB635B37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491993"/>
              </p:ext>
            </p:extLst>
          </p:nvPr>
        </p:nvGraphicFramePr>
        <p:xfrm>
          <a:off x="5437632" y="3429001"/>
          <a:ext cx="6180361" cy="2749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87CD2B-DAFE-3694-2079-A41F848B1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363944"/>
              </p:ext>
            </p:extLst>
          </p:nvPr>
        </p:nvGraphicFramePr>
        <p:xfrm>
          <a:off x="447869" y="815020"/>
          <a:ext cx="11070843" cy="2704965"/>
        </p:xfrm>
        <a:graphic>
          <a:graphicData uri="http://schemas.openxmlformats.org/drawingml/2006/table">
            <a:tbl>
              <a:tblPr firstRow="1" bandRow="1"/>
              <a:tblGrid>
                <a:gridCol w="753760">
                  <a:extLst>
                    <a:ext uri="{9D8B030D-6E8A-4147-A177-3AD203B41FA5}">
                      <a16:colId xmlns:a16="http://schemas.microsoft.com/office/drawing/2014/main" val="4094444831"/>
                    </a:ext>
                  </a:extLst>
                </a:gridCol>
                <a:gridCol w="957903">
                  <a:extLst>
                    <a:ext uri="{9D8B030D-6E8A-4147-A177-3AD203B41FA5}">
                      <a16:colId xmlns:a16="http://schemas.microsoft.com/office/drawing/2014/main" val="2955496375"/>
                    </a:ext>
                  </a:extLst>
                </a:gridCol>
                <a:gridCol w="1570332">
                  <a:extLst>
                    <a:ext uri="{9D8B030D-6E8A-4147-A177-3AD203B41FA5}">
                      <a16:colId xmlns:a16="http://schemas.microsoft.com/office/drawing/2014/main" val="1939757885"/>
                    </a:ext>
                  </a:extLst>
                </a:gridCol>
                <a:gridCol w="1648849">
                  <a:extLst>
                    <a:ext uri="{9D8B030D-6E8A-4147-A177-3AD203B41FA5}">
                      <a16:colId xmlns:a16="http://schemas.microsoft.com/office/drawing/2014/main" val="2162145414"/>
                    </a:ext>
                  </a:extLst>
                </a:gridCol>
                <a:gridCol w="1067825">
                  <a:extLst>
                    <a:ext uri="{9D8B030D-6E8A-4147-A177-3AD203B41FA5}">
                      <a16:colId xmlns:a16="http://schemas.microsoft.com/office/drawing/2014/main" val="3582807418"/>
                    </a:ext>
                  </a:extLst>
                </a:gridCol>
                <a:gridCol w="753760">
                  <a:extLst>
                    <a:ext uri="{9D8B030D-6E8A-4147-A177-3AD203B41FA5}">
                      <a16:colId xmlns:a16="http://schemas.microsoft.com/office/drawing/2014/main" val="4289567886"/>
                    </a:ext>
                  </a:extLst>
                </a:gridCol>
                <a:gridCol w="1209156">
                  <a:extLst>
                    <a:ext uri="{9D8B030D-6E8A-4147-A177-3AD203B41FA5}">
                      <a16:colId xmlns:a16="http://schemas.microsoft.com/office/drawing/2014/main" val="3449744538"/>
                    </a:ext>
                  </a:extLst>
                </a:gridCol>
                <a:gridCol w="753760">
                  <a:extLst>
                    <a:ext uri="{9D8B030D-6E8A-4147-A177-3AD203B41FA5}">
                      <a16:colId xmlns:a16="http://schemas.microsoft.com/office/drawing/2014/main" val="1118725114"/>
                    </a:ext>
                  </a:extLst>
                </a:gridCol>
                <a:gridCol w="1114936">
                  <a:extLst>
                    <a:ext uri="{9D8B030D-6E8A-4147-A177-3AD203B41FA5}">
                      <a16:colId xmlns:a16="http://schemas.microsoft.com/office/drawing/2014/main" val="2380154730"/>
                    </a:ext>
                  </a:extLst>
                </a:gridCol>
                <a:gridCol w="1240562">
                  <a:extLst>
                    <a:ext uri="{9D8B030D-6E8A-4147-A177-3AD203B41FA5}">
                      <a16:colId xmlns:a16="http://schemas.microsoft.com/office/drawing/2014/main" val="3269585065"/>
                    </a:ext>
                  </a:extLst>
                </a:gridCol>
              </a:tblGrid>
              <a:tr h="9617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SOCIAL MEDIA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ENGAGEMENT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TOTAL ENGAGEMENT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POST MADE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LIKE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SHARE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AUDIENCE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600" b="0" i="0" u="none" strike="noStrike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</a:rPr>
                        <a:t>AUDIENCE GROWTH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722189"/>
                  </a:ext>
                </a:extLst>
              </a:tr>
              <a:tr h="34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3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Tiktok</a:t>
                      </a:r>
                      <a:endParaRPr lang="en-ID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30,93%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6,66%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341688"/>
                  </a:ext>
                </a:extLst>
              </a:tr>
              <a:tr h="34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3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Facebook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660246"/>
                  </a:ext>
                </a:extLst>
              </a:tr>
              <a:tr h="34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3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Instagram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11.643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10.693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2D050"/>
                          </a:highlight>
                          <a:latin typeface="Calibri" panose="020F0502020204030204" pitchFamily="34" charset="0"/>
                        </a:rPr>
                        <a:t>160.698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201606"/>
                  </a:ext>
                </a:extLst>
              </a:tr>
              <a:tr h="34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3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Youtube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345356"/>
                  </a:ext>
                </a:extLst>
              </a:tr>
              <a:tr h="3486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300" b="0" i="0" u="none" strike="noStrike">
                          <a:solidFill>
                            <a:srgbClr val="40404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Twitter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75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681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0B29-5D77-48F0-B4F3-7131AF8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05311" y="6333722"/>
            <a:ext cx="411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8AEF-D190-46DE-BFE7-3BB9294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5FD6A-C4C0-474A-A34D-902F654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44210"/>
            <a:ext cx="10335064" cy="37351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GB" dirty="0"/>
              <a:t>ONTEN PALING DISUKAI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2EBD449-8BCA-48B6-87C5-5C12160B1943}"/>
              </a:ext>
            </a:extLst>
          </p:cNvPr>
          <p:cNvGrpSpPr/>
          <p:nvPr/>
        </p:nvGrpSpPr>
        <p:grpSpPr>
          <a:xfrm>
            <a:off x="1309818" y="866563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DBE5BBA-D0C9-4B50-959B-1196F4249ADF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239CCD79-715B-499D-9143-59857A99D66C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10540CD-308E-47BE-89F1-734C26A07BA3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53EB72-4005-4F51-B90B-0818EE9E1430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TIKTOK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38DD078-4FF0-476B-B48A-EDBAF2551755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1.418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C814C1-373E-4B47-ACEB-1B78C72E2B37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Sunday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26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12:40 PM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4545A62-C986-41E2-9835-ACC6DB5AFFD1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7730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2CBB62-1BF4-4F74-8021-021649750903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D747601-6435-408D-9DD3-70E670B606BB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7 </a:t>
                </a:r>
                <a:r>
                  <a:rPr kumimoji="0" lang="id-ID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2A2D693-7762-4DAF-A850-168970CBED3C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chemeClr val="bg1"/>
                    </a:solidFill>
                  </a:rPr>
                  <a:t>Panduan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untuk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pengguna</a:t>
                </a:r>
                <a:r>
                  <a:rPr lang="en-US" sz="1200" dirty="0">
                    <a:solidFill>
                      <a:schemeClr val="bg1"/>
                    </a:solidFill>
                  </a:rPr>
                  <a:t> ASDP yang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sudah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membeli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tiket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melalui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aplikasi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Ferizy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73F052C-7B7C-4F3E-8D2E-7306DFE17EB3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0E4CF065-DC62-4FAE-AA72-BB78EBAF3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0AB5B16-3796-441A-A0C8-695EA7793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9BC6919C-F6BA-4133-B116-431F72F66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60BF16B-F0E0-4396-BE31-D5D66331D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B35A317-A5C7-4EA4-80D8-423150D9C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AE9B0A8-AD94-48DF-A49E-056A7ED6764A}"/>
              </a:ext>
            </a:extLst>
          </p:cNvPr>
          <p:cNvGrpSpPr/>
          <p:nvPr/>
        </p:nvGrpSpPr>
        <p:grpSpPr>
          <a:xfrm>
            <a:off x="4757258" y="884121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F0F68C5-79DF-4C4B-85CA-1A719B2839C1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17" name="Rounded Rectangle 88">
                <a:extLst>
                  <a:ext uri="{FF2B5EF4-FFF2-40B4-BE49-F238E27FC236}">
                    <a16:creationId xmlns:a16="http://schemas.microsoft.com/office/drawing/2014/main" id="{0B20A797-A106-464B-B847-DEB56017BEBA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5DB6AC5-180C-49E5-9BC8-AF1D5D70C7DD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F5FF303-68C1-4D81-8AE3-83CBA4BE4E78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TIKTOK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C877C16-B42C-495C-8A7C-AAFE9258B317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604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04BCAA8-8C7A-4419-8614-52D116EE5E95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Thursday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29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10:27 AM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FA56F23-44B7-4A8B-A78A-D3D056651E6E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7730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Education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FF2D9A5-BA48-47B9-9950-0EE3CEE4E3CE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70B5A87-8AEA-4BA4-9340-13581D3D7A26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7 </a:t>
                </a:r>
                <a:r>
                  <a:rPr kumimoji="0" lang="id-ID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20D8887-6A6A-44CE-A299-B0A85D2E8E5C}"/>
                  </a:ext>
                </a:extLst>
              </p:cNvPr>
              <p:cNvSpPr txBox="1"/>
              <p:nvPr/>
            </p:nvSpPr>
            <p:spPr>
              <a:xfrm>
                <a:off x="468256" y="5368532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fi-FI" sz="1200" dirty="0">
                    <a:solidFill>
                      <a:schemeClr val="bg1"/>
                    </a:solidFill>
                  </a:rPr>
                  <a:t>Penjelasan atas rasa penasaran netizen terkait plat pada kapal ferry.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38A9A65-6772-4022-A14C-C5195B17C2D7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FB4468DD-0676-4777-9D09-D9F246DE9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3EFF6B50-5C45-4CB6-94A2-803301FEA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60D14BCB-A11F-4126-9297-610CB5CE0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7AEA18AC-10EA-4034-B949-44BAF357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B3FDC92-40BA-4A32-ABB8-CC99F1192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10D91F3-2298-4785-A8C2-D9F7D8A76B75}"/>
              </a:ext>
            </a:extLst>
          </p:cNvPr>
          <p:cNvGrpSpPr/>
          <p:nvPr/>
        </p:nvGrpSpPr>
        <p:grpSpPr>
          <a:xfrm>
            <a:off x="8214022" y="884121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5253C76-9EF9-4729-AD86-5F92050ACC4D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35" name="Rounded Rectangle 88">
                <a:extLst>
                  <a:ext uri="{FF2B5EF4-FFF2-40B4-BE49-F238E27FC236}">
                    <a16:creationId xmlns:a16="http://schemas.microsoft.com/office/drawing/2014/main" id="{C41D2F84-E13B-4CFA-AC28-9E1A739AED53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1185076-CF3D-4996-94B4-4C688538CAC7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4B243D8-5B46-4594-BD8F-534926EA1F93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TIKTOK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D7B3A5D-763E-4991-AEEB-43D13F4E3B8E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219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D7D93E4-F352-4D18-AB1F-0CCB73496869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Monday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20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9:58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A0FE9D8-4071-44B6-BDBF-278464B8E5A7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7730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Entertainment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FE36C45-6570-43B5-80B2-5B220208B5C8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646857B-E5AC-4B7B-83EB-F73FE645F5E1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3 </a:t>
                </a:r>
                <a:r>
                  <a:rPr kumimoji="0" lang="id-ID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E3916A2-0E11-44D5-9437-1B8D1CA0F4F3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</a:rPr>
                  <a:t>Lelucon untuk para pengguna ASDP yang ingin berlibur keliling Indonesia tapi dana minim.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D800D32-4428-4E2C-B5E5-ACE359C8D818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697F85FB-E968-4E82-8007-F20962274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783CD914-5708-4361-A96C-EAB84B4D3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9C59CEF-8B59-4223-B204-D07746372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B4CFC196-26EB-46DC-9579-FF6CB9FE9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C9FC1E4-27C8-4A73-9704-B8E11C4B3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1FD5E4-94A4-DABF-A0F7-0B73A0BFA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928" y="1424282"/>
            <a:ext cx="1801523" cy="2606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268A7-7FC0-44E9-6437-5B5B7D904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294" y="1427331"/>
            <a:ext cx="1843300" cy="2642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6191DE-F619-CEF5-313C-00BFB588A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6309" y="1410002"/>
            <a:ext cx="1885945" cy="26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0B29-5D77-48F0-B4F3-7131AF8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8AEF-D190-46DE-BFE7-3BB9294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5FD6A-C4C0-474A-A34D-902F654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44210"/>
            <a:ext cx="10335064" cy="37351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GB" dirty="0"/>
              <a:t>ONTEN PALING DISUKAI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0ECDE20-9418-42BB-BBCE-1DD797B4E810}"/>
              </a:ext>
            </a:extLst>
          </p:cNvPr>
          <p:cNvGrpSpPr/>
          <p:nvPr/>
        </p:nvGrpSpPr>
        <p:grpSpPr>
          <a:xfrm>
            <a:off x="1311745" y="877188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581BF17-3250-476A-94C7-5B17892F8DA6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77" name="Rounded Rectangle 88">
                <a:extLst>
                  <a:ext uri="{FF2B5EF4-FFF2-40B4-BE49-F238E27FC236}">
                    <a16:creationId xmlns:a16="http://schemas.microsoft.com/office/drawing/2014/main" id="{B23E94A0-B9A7-4B37-860D-4CF8458DDD2D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682FEDD-6511-4BC5-B326-75B72C110B77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FACEBOOK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54F2F3D-DF2C-4C89-AEC7-8B4540AF3142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103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B44EBC-C006-4046-80C1-BA6407ADBF19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Wednesday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22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10:36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FACAF7C-B946-4AE2-B51A-A42A3FF5E11B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E265C2-44FC-4173-84BF-6A2B0F9A1644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A7695E1-5186-4A32-8EDB-F59DBB8024BC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6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F7BAD4F-DECB-42E0-8248-A8B655587FFF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</a:rPr>
                  <a:t>Rasa bangga ASDP setelah 5 dekade menghubungkan pulau-pulau di Nusantara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F6DB16A-5B90-4EFE-805E-57E309C4388E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78D6110E-5054-468A-997F-A8C98DEBF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AF2670D-F5A5-4068-9746-61BAC0558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75FD779A-E85E-45F3-8B60-89AD4E114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724C9D10-726F-4BE6-89AE-848B903CD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8CEA8FC-7613-48FE-A973-2A2FF94B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21416E-4371-4D35-979C-124EAE18FF63}"/>
              </a:ext>
            </a:extLst>
          </p:cNvPr>
          <p:cNvSpPr/>
          <p:nvPr/>
        </p:nvSpPr>
        <p:spPr>
          <a:xfrm>
            <a:off x="1309169" y="1371214"/>
            <a:ext cx="2842136" cy="27120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DB6C5E1-4A21-4C4B-814C-38BDB83391D9}"/>
              </a:ext>
            </a:extLst>
          </p:cNvPr>
          <p:cNvGrpSpPr/>
          <p:nvPr/>
        </p:nvGrpSpPr>
        <p:grpSpPr>
          <a:xfrm>
            <a:off x="4754451" y="899749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47D60D2-B28E-4B20-A50D-4FD5044E7358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95" name="Rounded Rectangle 88">
                <a:extLst>
                  <a:ext uri="{FF2B5EF4-FFF2-40B4-BE49-F238E27FC236}">
                    <a16:creationId xmlns:a16="http://schemas.microsoft.com/office/drawing/2014/main" id="{D7900858-F3BF-4C62-A12C-9F034FDA67B6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655FE67-033D-4553-BF91-4D1463A36C8E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FACEBOOK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587FCC-AEC2-4DE0-9EC4-44423BFFEC78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98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2A02325-0D5C-46FE-B249-ED365881B373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Tuesday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21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10:11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8329311-F73D-4257-8038-60FBB03BC204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1BCF6FF-45DF-4E5F-8088-C62D19AC5C2D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809B815-24FB-415B-B0FD-E932EA86B235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9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9941F23-D2C4-49A9-8CC8-4E7805C3FF89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Ucapan</a:t>
                </a:r>
                <a:r>
                  <a:rPr lang="en-US" sz="1200" dirty="0">
                    <a:solidFill>
                      <a:schemeClr val="bg1"/>
                    </a:solidFill>
                  </a:rPr>
                  <a:t> ASDP pada Hari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Buku</a:t>
                </a:r>
                <a:r>
                  <a:rPr lang="en-US" sz="1200" dirty="0">
                    <a:solidFill>
                      <a:schemeClr val="bg1"/>
                    </a:solidFill>
                  </a:rPr>
                  <a:t> Nasional yang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mengajak</a:t>
                </a:r>
                <a:r>
                  <a:rPr lang="en-US" sz="1200" dirty="0">
                    <a:solidFill>
                      <a:schemeClr val="bg1"/>
                    </a:solidFill>
                  </a:rPr>
                  <a:t> netizen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untuk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aktif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dalam</a:t>
                </a:r>
                <a:r>
                  <a:rPr lang="en-US" sz="1200" dirty="0">
                    <a:solidFill>
                      <a:schemeClr val="bg1"/>
                    </a:solidFill>
                  </a:rPr>
                  <a:t> dunia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literasi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E7C52A6-6783-462C-99FE-1292E739DAD7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013CA330-7866-4476-8113-6901F81C6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D733D1AC-E7C5-4FBB-AD78-6DFDB06C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0B57C7D4-13C2-4801-BFF1-EE1818947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67EEE6E8-A562-4637-851F-E7C2690E9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21CE7F8-2C2A-4591-8D62-404B816A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0775923-BC5B-4434-A10C-9627BFE06607}"/>
              </a:ext>
            </a:extLst>
          </p:cNvPr>
          <p:cNvSpPr/>
          <p:nvPr/>
        </p:nvSpPr>
        <p:spPr>
          <a:xfrm>
            <a:off x="4751875" y="1393775"/>
            <a:ext cx="2842136" cy="27120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2851FD5-4A9D-4ADD-AD48-522F4CE0B410}"/>
              </a:ext>
            </a:extLst>
          </p:cNvPr>
          <p:cNvGrpSpPr/>
          <p:nvPr/>
        </p:nvGrpSpPr>
        <p:grpSpPr>
          <a:xfrm>
            <a:off x="8252449" y="871737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622DEBF-244D-4EAA-8C54-CDF95BE71040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49" name="Rounded Rectangle 88">
                <a:extLst>
                  <a:ext uri="{FF2B5EF4-FFF2-40B4-BE49-F238E27FC236}">
                    <a16:creationId xmlns:a16="http://schemas.microsoft.com/office/drawing/2014/main" id="{48E4B38C-FF51-45F1-881C-60F6E8BB2925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EC6C684-DF94-4A3B-A782-7DCD9D9920FD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02AC915-D9B2-464C-86E1-B84A0201300A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FACEBOOK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3F7CB7B-2451-4D84-B0A9-4C25D87AA51D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7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75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F2ADB5B-DECC-4B9C-A8A0-8089B29F0878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Monday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20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10:45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841DDA7-C562-468A-85A2-64D53BE2C3E2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8880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16070F96-8188-4C3C-A65C-498D78769DBA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219873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67329E4-13B7-46B4-B220-D270015DF501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8 </a:t>
                </a:r>
                <a:r>
                  <a:rPr kumimoji="0" lang="id-ID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321E147-5085-49D0-AA37-9D617CAB2A44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  <a:latin typeface="-apple-system"/>
                  </a:rPr>
                  <a:t>Ucapan ASDP pada Hari Kebangkitan Nasional.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4E79065-2284-491A-ADC8-7A2F08C32CA8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017B8197-8224-4C4E-92CD-5863CC251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BFAEA753-8A9D-4D70-AF21-F2351BB52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C0998B0B-1C81-4C9E-B185-F6B17145F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8C764F8E-5AA5-4F1B-8DA0-368585B49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B21412C-16D7-4669-B41C-434AFDFD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A67E82-3882-E2BF-D075-2945BB99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779" y="2040392"/>
            <a:ext cx="2709845" cy="1517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8CC6A-8C38-A984-1B3D-847C47D11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766" y="1502638"/>
            <a:ext cx="2723321" cy="249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520240-A16D-5DF2-1D8D-10CACE0965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9403" y="1502617"/>
            <a:ext cx="2670188" cy="24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0B29-5D77-48F0-B4F3-7131AF8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8AEF-D190-46DE-BFE7-3BB9294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5FD6A-C4C0-474A-A34D-902F654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44210"/>
            <a:ext cx="10335064" cy="37351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GB" dirty="0"/>
              <a:t>ONTEN PALING DISUKAI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26F86B-6580-4442-9357-8F1C778C8105}"/>
              </a:ext>
            </a:extLst>
          </p:cNvPr>
          <p:cNvGrpSpPr/>
          <p:nvPr/>
        </p:nvGrpSpPr>
        <p:grpSpPr>
          <a:xfrm>
            <a:off x="1311745" y="877188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EB9A8E5-DD59-4160-B0F7-795818A1DE6A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66" name="Rounded Rectangle 88">
                <a:extLst>
                  <a:ext uri="{FF2B5EF4-FFF2-40B4-BE49-F238E27FC236}">
                    <a16:creationId xmlns:a16="http://schemas.microsoft.com/office/drawing/2014/main" id="{47DA0008-2DD8-4F19-A41B-73AE98E08E88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6BF266-7B5A-4E91-B6D3-D11C858F8718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INSTAGRAM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C03C635-F1FE-4A70-AE6F-6627402DBEF8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1.682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BE703F-6740-47DA-BCC3-D4A447666D51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Wednesday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29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11:47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6DE500-FCFC-4AB2-A512-0CE6937AF05D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A7DF96F-DB0A-49B1-9C9A-977C5D7F97A1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6CDA8A-EA26-4DB0-AE98-EA7DEE05D4D6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9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A4C14AD-D06E-46A8-82C9-90B46B4B9E62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fi-FI" sz="1200" dirty="0">
                    <a:solidFill>
                      <a:schemeClr val="bg1"/>
                    </a:solidFill>
                  </a:rPr>
                  <a:t>Promosi ASDP kepada pengguna di NTT untuk membeli tiket secara online.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6C48D32-9504-4848-B7EC-F646AB07EA48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356AC8BF-01C1-4118-86B0-11E10B7B8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DA36184-7042-4A6A-A1CC-61DC69B3E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CC19BCE2-554F-4D4E-A8B5-6BAC7B25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B79B988-DEAE-4AD0-B849-C06A35851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B83E30E-E3A7-4C1E-9C30-93282996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B88C0EA-E47C-453E-A8AE-773433CF9D54}"/>
              </a:ext>
            </a:extLst>
          </p:cNvPr>
          <p:cNvSpPr/>
          <p:nvPr/>
        </p:nvSpPr>
        <p:spPr>
          <a:xfrm>
            <a:off x="1309169" y="1371214"/>
            <a:ext cx="2842136" cy="27120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695254A-166F-460F-8B9D-40104BF6A8D8}"/>
              </a:ext>
            </a:extLst>
          </p:cNvPr>
          <p:cNvGrpSpPr/>
          <p:nvPr/>
        </p:nvGrpSpPr>
        <p:grpSpPr>
          <a:xfrm>
            <a:off x="4759395" y="875382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70203EE-457E-4AEC-9662-3D8598AF2EE3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99" name="Rounded Rectangle 88">
                <a:extLst>
                  <a:ext uri="{FF2B5EF4-FFF2-40B4-BE49-F238E27FC236}">
                    <a16:creationId xmlns:a16="http://schemas.microsoft.com/office/drawing/2014/main" id="{194DE3AE-0AEA-4884-BDEC-A258AADDC6DC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8222BB2-C89E-4576-B3BA-0DF149024A3B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INSTAGRAM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8F15527-0203-4C3B-BD2A-AF71033F5C2D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1.193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85F5B76-82A1-482F-A453-A068B0CC02B2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Thursday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23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12:19 PM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AA7132-129A-43B5-9037-E4547B43F93B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Activation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9DD5516-152B-4CDD-8605-C6DD88DA102A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A3F1792-1176-43F1-8A2A-0048B76E057C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9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115C5ED-3E0E-4FE0-8A62-BF5B2169270C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Permainan</a:t>
                </a:r>
                <a:r>
                  <a:rPr lang="en-US" sz="1200" dirty="0">
                    <a:solidFill>
                      <a:schemeClr val="bg1"/>
                    </a:solidFill>
                  </a:rPr>
                  <a:t> puzzle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berhadiah</a:t>
                </a:r>
                <a:r>
                  <a:rPr lang="en-US" sz="1200" dirty="0">
                    <a:solidFill>
                      <a:schemeClr val="bg1"/>
                    </a:solidFill>
                  </a:rPr>
                  <a:t> yang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diposting</a:t>
                </a:r>
                <a:r>
                  <a:rPr lang="en-US" sz="1200" dirty="0">
                    <a:solidFill>
                      <a:schemeClr val="bg1"/>
                    </a:solidFill>
                  </a:rPr>
                  <a:t> di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akun</a:t>
                </a:r>
                <a:r>
                  <a:rPr lang="en-US" sz="1200" dirty="0">
                    <a:solidFill>
                      <a:schemeClr val="bg1"/>
                    </a:solidFill>
                  </a:rPr>
                  <a:t> Instagram ASDP.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7B3AC4E-7FF5-4BCD-9DB1-2D81276A76A5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EA468023-2157-40CC-95E3-C506BAC79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9436CEFA-8E90-4347-9F99-A239F697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9EEDEA75-5DEC-4CD9-83E9-87B50D590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C70B487-F1AA-494D-BDA4-14145EC1C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FEC1672-2FB2-4675-B16A-2A1112D49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1AC847-A513-4F7E-9D01-242B70DF981A}"/>
              </a:ext>
            </a:extLst>
          </p:cNvPr>
          <p:cNvSpPr/>
          <p:nvPr/>
        </p:nvSpPr>
        <p:spPr>
          <a:xfrm>
            <a:off x="4756819" y="1369408"/>
            <a:ext cx="2842136" cy="27120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6729FD1-13D0-44F1-84E1-B9DD4324A7EF}"/>
              </a:ext>
            </a:extLst>
          </p:cNvPr>
          <p:cNvGrpSpPr/>
          <p:nvPr/>
        </p:nvGrpSpPr>
        <p:grpSpPr>
          <a:xfrm>
            <a:off x="8259969" y="872306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B35F3C6-15DC-4356-A210-EF04236D2D85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17" name="Rounded Rectangle 88">
                <a:extLst>
                  <a:ext uri="{FF2B5EF4-FFF2-40B4-BE49-F238E27FC236}">
                    <a16:creationId xmlns:a16="http://schemas.microsoft.com/office/drawing/2014/main" id="{F0A9AA7B-7B44-48A2-A957-5AB9E83A9AB9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14BAD06-5ABF-4190-A183-8A690B0ED94A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INSTAGRAM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4D699FD-D336-4D10-BC83-CD8B57C1E9CF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819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4F759AC-5DF8-46E8-9CD8-3A2B3BDFB9D0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Wednesday 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29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10:11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781CAA2-219B-4DBE-A6F9-CAAFD0BAE149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Education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6F5825C-DB29-43A4-BA08-1B432C7350BE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D2579E5-C02D-440D-A9B4-C1A0883954A8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6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A4BF9B7-EEA3-4E71-BB31-B2E64293CEF7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fi-FI" sz="1200" dirty="0">
                    <a:solidFill>
                      <a:schemeClr val="bg1"/>
                    </a:solidFill>
                  </a:rPr>
                  <a:t>Penjelasan atas rasa penasaran netizen terkait plat pada kapal ferry.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9B0C4AB-47B2-489D-8A5D-24B186D8A7E8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E9E3C7BC-6F15-40DA-A9F0-F6928ADE2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F016DDB5-EA9F-45FA-8A93-FCD40E79A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C8AA686A-A400-4B29-85BC-516322B61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EB58538E-A7A9-48B4-84C7-6CF110262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069825E-D14C-476E-A6C9-8763C0DA9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0CED6F1-66EF-4CC7-A0C9-472F416F42CC}"/>
              </a:ext>
            </a:extLst>
          </p:cNvPr>
          <p:cNvSpPr/>
          <p:nvPr/>
        </p:nvSpPr>
        <p:spPr>
          <a:xfrm>
            <a:off x="8257393" y="1366332"/>
            <a:ext cx="2842136" cy="27120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EE350-D53E-1A22-08B1-73B613E90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007" y="1382588"/>
            <a:ext cx="2162273" cy="2695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23E39-1C84-6702-8C9F-47ECA17D6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4028" y="1401250"/>
            <a:ext cx="2097195" cy="2644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F50C4-C6ED-CA4E-2DD9-7F7BD9B9A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905" y="1413217"/>
            <a:ext cx="1487051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9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0B29-5D77-48F0-B4F3-7131AF8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8AEF-D190-46DE-BFE7-3BB9294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5FD6A-C4C0-474A-A34D-902F654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44210"/>
            <a:ext cx="10335064" cy="37351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GB" dirty="0"/>
              <a:t>ONTEN PALING DISUKAI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82D541-3471-4E74-93D3-9C8226C84151}"/>
              </a:ext>
            </a:extLst>
          </p:cNvPr>
          <p:cNvGrpSpPr/>
          <p:nvPr/>
        </p:nvGrpSpPr>
        <p:grpSpPr>
          <a:xfrm>
            <a:off x="1203307" y="880264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C8B05C9-DDC3-4AF2-A34D-01E6C904DB8A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62" name="Rounded Rectangle 88">
                <a:extLst>
                  <a:ext uri="{FF2B5EF4-FFF2-40B4-BE49-F238E27FC236}">
                    <a16:creationId xmlns:a16="http://schemas.microsoft.com/office/drawing/2014/main" id="{93E18FAC-9950-4EA3-A7D7-CC79CBDCEA26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66B641-2E7A-4C50-91B4-C437C17565C6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YOUTUBE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789684C-816A-47F0-B85A-16BABA685346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0187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14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01DF41-DA18-447D-9383-7559B561EF0F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Tuesday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14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9:43 AM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2EDE9A-0334-4C1D-A793-CFD7644D455D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8880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Conversation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9ACAD81-4A08-4153-828F-C2A53C1A29CB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219873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2B440D-70EC-4C27-B5CA-298D21E14856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ED95EC-748C-48EA-8782-5FA1CDB8CB0A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  <a:latin typeface="-apple-system"/>
                  </a:rPr>
                  <a:t>Tantangan ASDP kepada netizen untuk menyebut orang yang tak akan pernah tergantikan.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0DCA370-D252-4FB1-9A39-C95D73DD5D3E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33765E29-FF19-4414-B35A-78DEE144C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9DA1586-3BA8-49AE-B058-236CD9479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9CE9C926-F91E-4782-83C7-261945F1A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14E1F208-AFCE-4A10-9359-A3A143E3F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79EF777-E06A-4003-9BEE-E1FBE5EB6E79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69789B5-44CB-4368-9050-7DC56196D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BC7E5B6-4E46-4E80-BD05-F8DC34233FFA}"/>
              </a:ext>
            </a:extLst>
          </p:cNvPr>
          <p:cNvGrpSpPr/>
          <p:nvPr/>
        </p:nvGrpSpPr>
        <p:grpSpPr>
          <a:xfrm>
            <a:off x="4703881" y="877188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20E3300-ED6B-4227-9601-433002BE16BA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97" name="Rounded Rectangle 88">
                <a:extLst>
                  <a:ext uri="{FF2B5EF4-FFF2-40B4-BE49-F238E27FC236}">
                    <a16:creationId xmlns:a16="http://schemas.microsoft.com/office/drawing/2014/main" id="{702ADA2B-AECA-4CC9-ABC1-3FF769AD0E0E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89E997D-353E-4F5A-8DF6-B3915FBDE2BD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YOUTUBE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F012883-675A-4FE8-9814-7FC1231EEEE1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0187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11 </a:t>
                </a:r>
                <a:r>
                  <a:rPr kumimoji="0" lang="id-ID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  <a:endParaRPr kumimoji="0" lang="id-ID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8F466DB-A3E7-4AB5-AABF-84308E08C812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Friday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03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2:38 PM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01A803C-8D28-407D-9305-2286B5718C3D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8880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0E6B006-768E-4A34-8136-E9126B3C9A5D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219873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FCFD6FC-BC9C-419B-98C4-AD0560930B4E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0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D27F7C9-57BD-46CA-9341-F2688235BECC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</a:rPr>
                  <a:t>Ajakan untuk membeli tiket online melalui Ferizy.</a:t>
                </a: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D753F5E-4148-4FEE-B580-F934A43F8133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B65E3361-C4A8-4B88-8298-9362DDC28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E9FDD04-C704-4618-A2A9-90BB08207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9400C5A8-8C33-491A-97E1-6A62E44B5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901A687-E875-4387-B3FF-4A019059D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EF21DA5-E60B-45D1-805F-52426A14E553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92D8EC9-806B-4C9F-9071-D37B3E06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B50F4BD-D692-4CC0-8842-6CF1BF1E4A55}"/>
              </a:ext>
            </a:extLst>
          </p:cNvPr>
          <p:cNvGrpSpPr/>
          <p:nvPr/>
        </p:nvGrpSpPr>
        <p:grpSpPr>
          <a:xfrm>
            <a:off x="8213779" y="874112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0C559C3-E8F1-4D1E-B2FA-F9BCF75E6B83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15" name="Rounded Rectangle 88">
                <a:extLst>
                  <a:ext uri="{FF2B5EF4-FFF2-40B4-BE49-F238E27FC236}">
                    <a16:creationId xmlns:a16="http://schemas.microsoft.com/office/drawing/2014/main" id="{43B265F9-526B-4783-8BF7-1F9FE6600565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802CE53-1362-4D45-A4C7-58901C4EE777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solidFill>
                      <a:prstClr val="white"/>
                    </a:solidFill>
                  </a:rPr>
                  <a:t>YOUTUBE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31F26B8-23E6-4756-BA5A-F9831CB605BF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01874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4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0E7AC2C-B603-46D0-88CC-82FCC5F4C6B9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Wednesday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22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7:02 PM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81586D7-28E6-4CE8-8CF8-A568DF000FD8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48880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01BE0C0-22C0-479A-9C12-5578F01D11AF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219873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AB68077-91CB-4FEB-85F3-15E2D379DD4F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1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1C9D9D1-E91B-4F78-8110-6C79ABD7FE8B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Promosi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aplikasi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Ferizy</a:t>
                </a:r>
                <a:r>
                  <a:rPr lang="en-US" sz="1200" dirty="0">
                    <a:solidFill>
                      <a:schemeClr val="bg1"/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untuk</a:t>
                </a:r>
                <a:r>
                  <a:rPr lang="en-US" sz="1200" dirty="0">
                    <a:solidFill>
                      <a:schemeClr val="bg1"/>
                    </a:solidFill>
                  </a:rPr>
                  <a:t> Upaya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pemusnahan</a:t>
                </a:r>
                <a:r>
                  <a:rPr lang="en-US" sz="1200" dirty="0">
                    <a:solidFill>
                      <a:schemeClr val="bg1"/>
                    </a:solidFill>
                  </a:rPr>
                  <a:t> calo </a:t>
                </a:r>
                <a:r>
                  <a:rPr lang="en-US" sz="1200" dirty="0" err="1">
                    <a:solidFill>
                      <a:schemeClr val="bg1"/>
                    </a:solidFill>
                  </a:rPr>
                  <a:t>tiket</a:t>
                </a:r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20D2C899-7D25-4DC7-89D7-17AA17A6211F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49D4C03-2BAD-4977-90C4-B789C5835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9E66198B-E76A-4F87-8388-E05218D31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87D47694-6B0F-4522-8219-39244E1AD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DD9BD59E-B43E-4C19-90F6-14089EB0A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E3115EE-F8CC-4475-B61D-84362C5656D1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519F305-6335-44BF-8E47-8ED38F20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AF80F4-20BE-620D-2D88-8353A7D15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607" y="1390383"/>
            <a:ext cx="1670718" cy="2683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3921F-2575-C56F-0568-7ACAFF87D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0771" y="1412182"/>
            <a:ext cx="1676518" cy="2645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030F3-D109-F082-EFEE-0E08EC9A0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9088" y="1412182"/>
            <a:ext cx="1695512" cy="26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4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70B29-5D77-48F0-B4F3-7131AF8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NOLIMIT INDONESIA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8AEF-D190-46DE-BFE7-3BB9294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DBF8F-BAC3-4B3D-9F79-C5CF1FD538F1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5FD6A-C4C0-474A-A34D-902F654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244210"/>
            <a:ext cx="10335064" cy="373514"/>
          </a:xfrm>
        </p:spPr>
        <p:txBody>
          <a:bodyPr/>
          <a:lstStyle/>
          <a:p>
            <a:r>
              <a:rPr lang="en-US" dirty="0"/>
              <a:t>K</a:t>
            </a:r>
            <a:r>
              <a:rPr lang="en-GB" dirty="0"/>
              <a:t>ONTEN PALING DISUKAI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A49486-91B0-4C72-9111-18D03EF837B2}"/>
              </a:ext>
            </a:extLst>
          </p:cNvPr>
          <p:cNvGrpSpPr/>
          <p:nvPr/>
        </p:nvGrpSpPr>
        <p:grpSpPr>
          <a:xfrm>
            <a:off x="1307196" y="880264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588960A-2D98-4D36-BD2A-9CBC0F402896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80" name="Rounded Rectangle 88">
                <a:extLst>
                  <a:ext uri="{FF2B5EF4-FFF2-40B4-BE49-F238E27FC236}">
                    <a16:creationId xmlns:a16="http://schemas.microsoft.com/office/drawing/2014/main" id="{5D1071F4-4DA7-4FF4-9ABA-B95939F42F5C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A1EA217-93C8-4599-BD61-46CC2C809184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D0D384-691A-4F2D-8A57-B8390239EA4E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TWITTER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F98B65-5200-4631-B4B2-D5B4A0317641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59790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7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A6242A-168E-4B87-B24E-F9EFE0BA4496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Thursday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30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6:08 PM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B05C1A0-86A7-40C2-AE1D-3BB6B441C8AF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7547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noProof="0" dirty="0">
                    <a:solidFill>
                      <a:prstClr val="white"/>
                    </a:solidFill>
                    <a:latin typeface="Calibri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86F2D82-3D52-493A-8DB2-1F17048B9C4E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89EFF74-B1B8-4F89-A5A1-8FDCCC72F6D9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1129927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0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BEE1700-EA75-4A3F-AA0F-F22D906D80E6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  <a:latin typeface="-apple-system"/>
                  </a:rPr>
                  <a:t>KMP Sebuku yang senantiasa melintasi Selat Sunda menghubungkan pelabuhan Merak-Bakauheni.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24BE4B2-EC3E-4914-828B-1523012A742F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6A89D0D7-1960-4745-B85D-C9A138ED3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D7FED6A-1306-4B11-8663-DC67CE069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6782B514-0B06-4B46-87BF-013D0979D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5AA4D96D-F003-4211-A806-11F838AF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BAB8E41-8EED-4A82-91A3-5CB2EEBB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9A5864D-06E9-48B7-854E-C83B1B4E58DC}"/>
              </a:ext>
            </a:extLst>
          </p:cNvPr>
          <p:cNvCxnSpPr/>
          <p:nvPr/>
        </p:nvCxnSpPr>
        <p:spPr>
          <a:xfrm>
            <a:off x="1316520" y="5013667"/>
            <a:ext cx="2842136" cy="0"/>
          </a:xfrm>
          <a:prstGeom prst="line">
            <a:avLst/>
          </a:prstGeom>
          <a:solidFill>
            <a:srgbClr val="00B0F0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C8167E5-C2A1-4D9E-AD65-E5AD43AB3074}"/>
              </a:ext>
            </a:extLst>
          </p:cNvPr>
          <p:cNvGrpSpPr/>
          <p:nvPr/>
        </p:nvGrpSpPr>
        <p:grpSpPr>
          <a:xfrm>
            <a:off x="4768481" y="877188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8E1D3E0-DBF5-4B5E-9833-8DF293860EFC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01" name="Rounded Rectangle 88">
                <a:extLst>
                  <a:ext uri="{FF2B5EF4-FFF2-40B4-BE49-F238E27FC236}">
                    <a16:creationId xmlns:a16="http://schemas.microsoft.com/office/drawing/2014/main" id="{15DC9815-1828-4FD4-8781-8925EC30BD4B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22BC015-4F01-4DA8-90CE-4B2D9D4D1E2D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0CE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8469D65-D67A-4592-8449-55C32FFD4460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TWITTER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954D48-9C7E-46AA-B4E0-DA4379313B88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59790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5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C3BEC49-88C3-453B-A866-7BEB988955D5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Thursday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16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9:56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7ECCD60-1401-4E03-9E74-A2B31145E1E6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75472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Promotion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4133478-2702-4A1A-985A-040DA49FC81C}"/>
                  </a:ext>
                </a:extLst>
              </p:cNvPr>
              <p:cNvSpPr txBox="1"/>
              <p:nvPr/>
            </p:nvSpPr>
            <p:spPr>
              <a:xfrm>
                <a:off x="2452194" y="4486238"/>
                <a:ext cx="134652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Image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67D5854-4E3F-485F-80D5-45D4FDA9D136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1129927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4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8788BBF-2920-4489-A325-DE5F9A51C060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  <a:latin typeface="-apple-system"/>
                  </a:rPr>
                  <a:t>Pengingat bahwa pemesanan tiket bisa dilakukan tidak hanya melalui Ferizy, melainkan juga melalui gerai resmi.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8A7ACDA-A2E1-4D8F-BA72-801C4BD47175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5D0C2757-CA10-496C-AB16-B998F358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976760A0-095B-49D1-8B09-7317DAFD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3D51CEFA-D1A8-4E6A-935F-B5355977B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CFADD161-96D4-41C1-8FA7-713779535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3FEE939-1DEA-4588-A9EB-C99DAE79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2331BEA-A5A4-42AF-8F01-A554E894335C}"/>
              </a:ext>
            </a:extLst>
          </p:cNvPr>
          <p:cNvCxnSpPr/>
          <p:nvPr/>
        </p:nvCxnSpPr>
        <p:spPr>
          <a:xfrm>
            <a:off x="4777805" y="5010591"/>
            <a:ext cx="2842136" cy="0"/>
          </a:xfrm>
          <a:prstGeom prst="line">
            <a:avLst/>
          </a:prstGeom>
          <a:solidFill>
            <a:srgbClr val="00B0F0"/>
          </a:solidFill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3CE5628-2253-4943-9B91-F77EE90C4FD5}"/>
              </a:ext>
            </a:extLst>
          </p:cNvPr>
          <p:cNvGrpSpPr/>
          <p:nvPr/>
        </p:nvGrpSpPr>
        <p:grpSpPr>
          <a:xfrm>
            <a:off x="8229838" y="897822"/>
            <a:ext cx="2842136" cy="5097471"/>
            <a:chOff x="3175638" y="789018"/>
            <a:chExt cx="2842136" cy="5097471"/>
          </a:xfrm>
          <a:solidFill>
            <a:srgbClr val="00B0F0"/>
          </a:solidFill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7B35E9A-4399-4814-8667-8D0CEEC829C1}"/>
                </a:ext>
              </a:extLst>
            </p:cNvPr>
            <p:cNvGrpSpPr/>
            <p:nvPr/>
          </p:nvGrpSpPr>
          <p:grpSpPr>
            <a:xfrm>
              <a:off x="3175638" y="789018"/>
              <a:ext cx="2842136" cy="5097471"/>
              <a:chOff x="457200" y="1090755"/>
              <a:chExt cx="3370180" cy="5338179"/>
            </a:xfrm>
            <a:grpFill/>
          </p:grpSpPr>
          <p:sp>
            <p:nvSpPr>
              <p:cNvPr id="120" name="Rounded Rectangle 88">
                <a:extLst>
                  <a:ext uri="{FF2B5EF4-FFF2-40B4-BE49-F238E27FC236}">
                    <a16:creationId xmlns:a16="http://schemas.microsoft.com/office/drawing/2014/main" id="{7F2146CD-A5EF-4EC3-868C-D3B26402ADCB}"/>
                  </a:ext>
                </a:extLst>
              </p:cNvPr>
              <p:cNvSpPr/>
              <p:nvPr/>
            </p:nvSpPr>
            <p:spPr>
              <a:xfrm>
                <a:off x="457200" y="1090755"/>
                <a:ext cx="3370180" cy="5338179"/>
              </a:xfrm>
              <a:prstGeom prst="roundRect">
                <a:avLst>
                  <a:gd name="adj" fmla="val 3804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4A3D740-FCDC-4724-A13C-DF1B1961DB87}"/>
                  </a:ext>
                </a:extLst>
              </p:cNvPr>
              <p:cNvSpPr/>
              <p:nvPr/>
            </p:nvSpPr>
            <p:spPr>
              <a:xfrm>
                <a:off x="457200" y="1608401"/>
                <a:ext cx="3370180" cy="284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53C9D3B-57A1-48E7-80E3-946850FB83F1}"/>
                  </a:ext>
                </a:extLst>
              </p:cNvPr>
              <p:cNvSpPr txBox="1"/>
              <p:nvPr/>
            </p:nvSpPr>
            <p:spPr>
              <a:xfrm>
                <a:off x="457200" y="1109142"/>
                <a:ext cx="3370180" cy="483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TWITTER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76C9A07-4D81-4320-90EC-DCD632C3E2C0}"/>
                  </a:ext>
                </a:extLst>
              </p:cNvPr>
              <p:cNvSpPr txBox="1"/>
              <p:nvPr/>
            </p:nvSpPr>
            <p:spPr>
              <a:xfrm>
                <a:off x="719748" y="4478819"/>
                <a:ext cx="1673876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5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Engagement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81A2540-7667-4662-AB3C-A2F8874192F8}"/>
                  </a:ext>
                </a:extLst>
              </p:cNvPr>
              <p:cNvSpPr txBox="1"/>
              <p:nvPr/>
            </p:nvSpPr>
            <p:spPr>
              <a:xfrm>
                <a:off x="2456112" y="4778440"/>
                <a:ext cx="1346528" cy="676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Sunday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12 May 2024</a:t>
                </a: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11:23 AM</a:t>
                </a:r>
                <a:endParaRPr lang="en-US" sz="1200" b="1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7EDC3AD-B913-4424-AE0B-F849A7ADA1DA}"/>
                  </a:ext>
                </a:extLst>
              </p:cNvPr>
              <p:cNvSpPr txBox="1"/>
              <p:nvPr/>
            </p:nvSpPr>
            <p:spPr>
              <a:xfrm>
                <a:off x="715178" y="4768898"/>
                <a:ext cx="13847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1200" b="1" i="0" u="none" strike="noStrike" kern="120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Conversation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62446C0-AE15-41B3-BC9F-39A083716B59}"/>
                  </a:ext>
                </a:extLst>
              </p:cNvPr>
              <p:cNvSpPr txBox="1"/>
              <p:nvPr/>
            </p:nvSpPr>
            <p:spPr>
              <a:xfrm>
                <a:off x="2452193" y="4486238"/>
                <a:ext cx="1291878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Video</a:t>
                </a:r>
                <a:endParaRPr lang="id-ID" sz="1200" b="1" dirty="0">
                  <a:solidFill>
                    <a:prstClr val="white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7A47F88-A5DD-49D9-ADAF-40B32C889B41}"/>
                  </a:ext>
                </a:extLst>
              </p:cNvPr>
              <p:cNvSpPr txBox="1"/>
              <p:nvPr/>
            </p:nvSpPr>
            <p:spPr>
              <a:xfrm>
                <a:off x="708961" y="5058977"/>
                <a:ext cx="966381" cy="29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4 </a:t>
                </a:r>
                <a:r>
                  <a:rPr kumimoji="0" lang="id-ID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Hashtag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0A379C4-784B-482A-8955-FB0451FC9CF3}"/>
                  </a:ext>
                </a:extLst>
              </p:cNvPr>
              <p:cNvSpPr txBox="1"/>
              <p:nvPr/>
            </p:nvSpPr>
            <p:spPr>
              <a:xfrm>
                <a:off x="468256" y="5368531"/>
                <a:ext cx="3359124" cy="870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1200" dirty="0" err="1">
                    <a:solidFill>
                      <a:schemeClr val="bg1"/>
                    </a:solidFill>
                  </a:rPr>
                  <a:t>Deskripsi</a:t>
                </a:r>
                <a:r>
                  <a:rPr lang="en-US" sz="1200" dirty="0">
                    <a:solidFill>
                      <a:schemeClr val="bg1"/>
                    </a:solidFill>
                  </a:rPr>
                  <a:t>:</a:t>
                </a:r>
              </a:p>
              <a:p>
                <a:pPr>
                  <a:defRPr/>
                </a:pPr>
                <a:r>
                  <a:rPr lang="it-IT" sz="1200" dirty="0">
                    <a:solidFill>
                      <a:schemeClr val="bg1"/>
                    </a:solidFill>
                    <a:latin typeface="-apple-system"/>
                  </a:rPr>
                  <a:t>Tantangan ASDP kepada netizen untuk menyebut orang yang tak akan pernah tergantikan.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54980B0-715E-4E0F-BC90-3D5BCD766D2C}"/>
                  </a:ext>
                </a:extLst>
              </p:cNvPr>
              <p:cNvCxnSpPr/>
              <p:nvPr/>
            </p:nvCxnSpPr>
            <p:spPr>
              <a:xfrm>
                <a:off x="457200" y="5425784"/>
                <a:ext cx="337018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D2A2C566-D8BE-4722-96FB-310CFA6EB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207" y="4848491"/>
                <a:ext cx="170754" cy="144022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5869BBC6-028A-487F-AD22-F60229FA8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761" y="5105294"/>
                <a:ext cx="170754" cy="181699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7BE26A9B-D04B-4698-B6BB-846119152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874" y="4560154"/>
                <a:ext cx="170754" cy="152457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BCA7D541-037E-4712-BB2F-3FEBE15A9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7290" y="4833500"/>
                <a:ext cx="170754" cy="173771"/>
              </a:xfrm>
              <a:prstGeom prst="rect">
                <a:avLst/>
              </a:prstGeom>
            </p:spPr>
          </p:pic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9576FD2-76F1-45E9-AD0D-16BB8FBF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3953" y="4104451"/>
              <a:ext cx="144000" cy="11198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2D6C33-0A3C-F64C-6E1C-3911AE355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243" y="2016949"/>
            <a:ext cx="2756639" cy="152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06269-2C5D-4B4C-DBA6-5F31CFDFD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687" y="1418099"/>
            <a:ext cx="2099201" cy="2622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190AA-3707-A837-3432-4213176AC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3666" y="1438952"/>
            <a:ext cx="1731269" cy="26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79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75D56079643847A7CC6F54AC202540" ma:contentTypeVersion="6" ma:contentTypeDescription="Create a new document." ma:contentTypeScope="" ma:versionID="5c9690b8cffdf6b8fef089db2efee197">
  <xsd:schema xmlns:xsd="http://www.w3.org/2001/XMLSchema" xmlns:xs="http://www.w3.org/2001/XMLSchema" xmlns:p="http://schemas.microsoft.com/office/2006/metadata/properties" xmlns:ns3="2b541b72-3856-4f19-8770-217438aad44e" xmlns:ns4="9b291e2a-5e92-4db5-9a1e-a9ed9798d276" targetNamespace="http://schemas.microsoft.com/office/2006/metadata/properties" ma:root="true" ma:fieldsID="ad5163030b1cea7f8fd1d3b0a1656d62" ns3:_="" ns4:_="">
    <xsd:import namespace="2b541b72-3856-4f19-8770-217438aad44e"/>
    <xsd:import namespace="9b291e2a-5e92-4db5-9a1e-a9ed9798d2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41b72-3856-4f19-8770-217438aad4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291e2a-5e92-4db5-9a1e-a9ed9798d2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541b72-3856-4f19-8770-217438aad44e" xsi:nil="true"/>
  </documentManagement>
</p:properties>
</file>

<file path=customXml/itemProps1.xml><?xml version="1.0" encoding="utf-8"?>
<ds:datastoreItem xmlns:ds="http://schemas.openxmlformats.org/officeDocument/2006/customXml" ds:itemID="{F1D9AAD7-2E65-4D91-9197-079896BCC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541b72-3856-4f19-8770-217438aad44e"/>
    <ds:schemaRef ds:uri="9b291e2a-5e92-4db5-9a1e-a9ed9798d2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B3F377-441F-43F1-83D6-A3DF085FCD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083D20-8D65-4A70-80F7-4AEE6187915A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9b291e2a-5e92-4db5-9a1e-a9ed9798d276"/>
    <ds:schemaRef ds:uri="2b541b72-3856-4f19-8770-217438aad44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11520</TotalTime>
  <Words>1726</Words>
  <Application>Microsoft Office PowerPoint</Application>
  <PresentationFormat>Widescreen</PresentationFormat>
  <Paragraphs>579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Inter</vt:lpstr>
      <vt:lpstr>Segoe UI</vt:lpstr>
      <vt:lpstr>Times New Roman</vt:lpstr>
      <vt:lpstr>Office Theme</vt:lpstr>
      <vt:lpstr>ASDP Mei 2024</vt:lpstr>
      <vt:lpstr>PowerPoint Presentation</vt:lpstr>
      <vt:lpstr>PowerPoint Presentation</vt:lpstr>
      <vt:lpstr>GAMBARAN UMUM MEDIA SOSIAL</vt:lpstr>
      <vt:lpstr>KONTEN PALING DISUKAI</vt:lpstr>
      <vt:lpstr>KONTEN PALING DISUKAI</vt:lpstr>
      <vt:lpstr>KONTEN PALING DISUKAI</vt:lpstr>
      <vt:lpstr>KONTEN PALING DISUKAI</vt:lpstr>
      <vt:lpstr>KONTEN PALING DISUKAI</vt:lpstr>
      <vt:lpstr>KONTEN PALING BANYAK DIKOMENTARI</vt:lpstr>
      <vt:lpstr>SIMPULAN</vt:lpstr>
      <vt:lpstr>PowerPoint Presentation</vt:lpstr>
      <vt:lpstr>GAMBARAN UMUM</vt:lpstr>
      <vt:lpstr>PERCAKAPAN HARI KE HARI</vt:lpstr>
      <vt:lpstr>ISU TERTINGGI</vt:lpstr>
      <vt:lpstr>10 PORTAL BERITA TERATAS</vt:lpstr>
      <vt:lpstr>SAMPEL ARTIKEL</vt:lpstr>
      <vt:lpstr>SIMPULAN</vt:lpstr>
      <vt:lpstr>PowerPoint Presentation</vt:lpstr>
      <vt:lpstr>GAMBARAN UMUM</vt:lpstr>
      <vt:lpstr>PERCAKAPAN HARI KE HARI</vt:lpstr>
      <vt:lpstr>ISU TERTINGGI</vt:lpstr>
      <vt:lpstr>PEMBICARA</vt:lpstr>
      <vt:lpstr>KATEGORI</vt:lpstr>
      <vt:lpstr>PERSEPSI BERDASARKAN KATEGORI</vt:lpstr>
      <vt:lpstr>PERSEPSI</vt:lpstr>
      <vt:lpstr>CONTOH PERCAKAPAN</vt:lpstr>
      <vt:lpstr>SIMPULAN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ilmen</dc:creator>
  <cp:lastModifiedBy>Putra Togatorop</cp:lastModifiedBy>
  <cp:revision>651</cp:revision>
  <cp:lastPrinted>2018-08-23T02:49:07Z</cp:lastPrinted>
  <dcterms:created xsi:type="dcterms:W3CDTF">2015-08-20T03:16:54Z</dcterms:created>
  <dcterms:modified xsi:type="dcterms:W3CDTF">2024-06-07T08:30:42Z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0x010100E675D56079643847A7CC6F54AC202540</vt:lpwstr>
  </property>
</Properties>
</file>